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roxima Nov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5.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com/gp_pulipaka/status/996018799555072000/photo/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3b5938ff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3b5938ff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iw" sz="1600">
                <a:solidFill>
                  <a:srgbClr val="595959"/>
                </a:solidFill>
              </a:rPr>
              <a:t>Job titles are transformed into vector embeddings using Word2Vec, just like subjects. This captures the semantic meaning of various job roles, allowing the model to differentiate between different job functions and relationships between them.</a:t>
            </a:r>
            <a:endParaRPr sz="1600">
              <a:solidFill>
                <a:srgbClr val="595959"/>
              </a:solidFill>
            </a:endParaRPr>
          </a:p>
          <a:p>
            <a:pPr indent="0" lvl="0" marL="0" rtl="0" algn="l">
              <a:spcBef>
                <a:spcPts val="1200"/>
              </a:spcBef>
              <a:spcAft>
                <a:spcPts val="0"/>
              </a:spcAft>
              <a:buClr>
                <a:schemeClr val="dk1"/>
              </a:buClr>
              <a:buSzPts val="1100"/>
              <a:buFont typeface="Arial"/>
              <a:buNone/>
            </a:pPr>
            <a:r>
              <a:t/>
            </a:r>
            <a:endParaRPr sz="1600">
              <a:solidFill>
                <a:srgbClr val="595959"/>
              </a:solidFill>
            </a:endParaRPr>
          </a:p>
          <a:p>
            <a:pPr indent="0" lvl="0" marL="0" rtl="0" algn="l">
              <a:lnSpc>
                <a:spcPct val="135714"/>
              </a:lnSpc>
              <a:spcBef>
                <a:spcPts val="0"/>
              </a:spcBef>
              <a:spcAft>
                <a:spcPts val="0"/>
              </a:spcAft>
              <a:buClr>
                <a:schemeClr val="dk1"/>
              </a:buClr>
              <a:buSzPts val="1100"/>
              <a:buFont typeface="Arial"/>
              <a:buNone/>
            </a:pPr>
            <a:r>
              <a:t/>
            </a:r>
            <a:endParaRPr sz="1050">
              <a:solidFill>
                <a:srgbClr val="008000"/>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6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iw" sz="1600">
                <a:solidFill>
                  <a:srgbClr val="595959"/>
                </a:solidFill>
              </a:rPr>
              <a:t>Job titles are transformed into vector embeddings using Word2Vec, just like subjects. This captures the semantic meaning of various job roles, allowing the model to differentiate between different job functions and relationships between them.</a:t>
            </a:r>
            <a:endParaRPr sz="1600">
              <a:solidFill>
                <a:srgbClr val="595959"/>
              </a:solidFill>
            </a:endParaRPr>
          </a:p>
          <a:p>
            <a:pPr indent="0" lvl="0" marL="0" rtl="0" algn="l">
              <a:spcBef>
                <a:spcPts val="1200"/>
              </a:spcBef>
              <a:spcAft>
                <a:spcPts val="0"/>
              </a:spcAft>
              <a:buClr>
                <a:schemeClr val="dk1"/>
              </a:buClr>
              <a:buSzPts val="1100"/>
              <a:buFont typeface="Arial"/>
              <a:buNone/>
            </a:pPr>
            <a:r>
              <a:t/>
            </a:r>
            <a:endParaRPr sz="1600">
              <a:solidFill>
                <a:srgbClr val="595959"/>
              </a:solidFill>
            </a:endParaRPr>
          </a:p>
          <a:p>
            <a:pPr indent="0" lvl="0" marL="0" rtl="0" algn="l">
              <a:lnSpc>
                <a:spcPct val="135714"/>
              </a:lnSpc>
              <a:spcBef>
                <a:spcPts val="0"/>
              </a:spcBef>
              <a:spcAft>
                <a:spcPts val="0"/>
              </a:spcAft>
              <a:buClr>
                <a:schemeClr val="dk1"/>
              </a:buClr>
              <a:buSzPts val="1100"/>
              <a:buFont typeface="Arial"/>
              <a:buNone/>
            </a:pPr>
            <a:r>
              <a:t/>
            </a:r>
            <a:endParaRPr sz="1050">
              <a:solidFill>
                <a:srgbClr val="008000"/>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6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3b5938ff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03b5938ff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iw" sz="1600">
                <a:solidFill>
                  <a:srgbClr val="595959"/>
                </a:solidFill>
              </a:rPr>
              <a:t>The ‘context’ data is represented as vectors using Doc2Vec. This enables the model to capture the overall meaning of the context and leverage this understanding when making predictions, enhancing the model's ability to work with complex text-based data.</a:t>
            </a:r>
            <a:endParaRPr sz="1600">
              <a:solidFill>
                <a:srgbClr val="595959"/>
              </a:solidFill>
            </a:endParaRPr>
          </a:p>
          <a:p>
            <a:pPr indent="0" lvl="0" marL="0" rtl="0" algn="l">
              <a:spcBef>
                <a:spcPts val="1200"/>
              </a:spcBef>
              <a:spcAft>
                <a:spcPts val="0"/>
              </a:spcAft>
              <a:buClr>
                <a:schemeClr val="dk1"/>
              </a:buClr>
              <a:buSzPts val="1100"/>
              <a:buFont typeface="Arial"/>
              <a:buNone/>
            </a:pPr>
            <a:r>
              <a:t/>
            </a:r>
            <a:endParaRPr sz="1600">
              <a:solidFill>
                <a:srgbClr val="595959"/>
              </a:solidFill>
            </a:endParaRPr>
          </a:p>
          <a:p>
            <a:pPr indent="0" lvl="0" marL="0" rtl="0" algn="l">
              <a:lnSpc>
                <a:spcPct val="135714"/>
              </a:lnSpc>
              <a:spcBef>
                <a:spcPts val="0"/>
              </a:spcBef>
              <a:spcAft>
                <a:spcPts val="0"/>
              </a:spcAft>
              <a:buClr>
                <a:schemeClr val="dk1"/>
              </a:buClr>
              <a:buSzPts val="1100"/>
              <a:buFont typeface="Arial"/>
              <a:buNone/>
            </a:pPr>
            <a:r>
              <a:t/>
            </a:r>
            <a:endParaRPr sz="1050">
              <a:solidFill>
                <a:srgbClr val="008000"/>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6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3b5938ff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3b5938ff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iw" sz="1600">
                <a:solidFill>
                  <a:srgbClr val="595959"/>
                </a:solidFill>
              </a:rPr>
              <a:t>We apply Label Encoding to the ‘party’ feature. Each party is assigned a unique integer, converting the categorical data into a numerical format that can be processed by the machine learning model. This ensures the model understands and uses party affiliation effectively in its predictions.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3b5938ff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3b5938ff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iw">
                <a:solidFill>
                  <a:srgbClr val="353744"/>
                </a:solidFill>
                <a:latin typeface="Proxima Nova"/>
                <a:ea typeface="Proxima Nova"/>
                <a:cs typeface="Proxima Nova"/>
                <a:sym typeface="Proxima Nova"/>
              </a:rPr>
              <a:t>What visualizations did you use to look at your data in different ways? What are the different statistical methods you considered? Justify the decisions you made. How did you reach these conclusions?</a:t>
            </a:r>
            <a:endParaRPr>
              <a:solidFill>
                <a:srgbClr val="353744"/>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3b5938ff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3b5938ff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3829369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3829369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3b5938ff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3b5938ff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0464f38c0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0464f38c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5eaec46e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5eaec46e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3b5938ff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3b5938ff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05eaec46e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05eaec46e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w" sz="1400">
                <a:solidFill>
                  <a:schemeClr val="dk1"/>
                </a:solidFill>
              </a:rPr>
              <a:t>Fake news detection has become a critical issue in the digital age, impacting political</a:t>
            </a:r>
            <a:endParaRPr sz="1400">
              <a:solidFill>
                <a:schemeClr val="dk1"/>
              </a:solidFill>
            </a:endParaRPr>
          </a:p>
          <a:p>
            <a:pPr indent="0" lvl="0" marL="0" rtl="0" algn="l">
              <a:spcBef>
                <a:spcPts val="0"/>
              </a:spcBef>
              <a:spcAft>
                <a:spcPts val="0"/>
              </a:spcAft>
              <a:buClr>
                <a:schemeClr val="dk1"/>
              </a:buClr>
              <a:buSzPts val="1100"/>
              <a:buFont typeface="Arial"/>
              <a:buNone/>
            </a:pPr>
            <a:r>
              <a:rPr lang="iw" sz="1400">
                <a:solidFill>
                  <a:schemeClr val="dk1"/>
                </a:solidFill>
              </a:rPr>
              <a:t>stability and public perception. We chose this topic because we observed a</a:t>
            </a:r>
            <a:endParaRPr sz="1400">
              <a:solidFill>
                <a:schemeClr val="dk1"/>
              </a:solidFill>
            </a:endParaRPr>
          </a:p>
          <a:p>
            <a:pPr indent="0" lvl="0" marL="0" rtl="0" algn="l">
              <a:spcBef>
                <a:spcPts val="0"/>
              </a:spcBef>
              <a:spcAft>
                <a:spcPts val="0"/>
              </a:spcAft>
              <a:buClr>
                <a:schemeClr val="dk1"/>
              </a:buClr>
              <a:buSzPts val="1100"/>
              <a:buFont typeface="Arial"/>
              <a:buNone/>
            </a:pPr>
            <a:r>
              <a:rPr lang="iw" sz="1400">
                <a:solidFill>
                  <a:schemeClr val="dk1"/>
                </a:solidFill>
              </a:rPr>
              <a:t>significant amount of fake news during the Iron Swords War between Israel and</a:t>
            </a:r>
            <a:endParaRPr sz="1400">
              <a:solidFill>
                <a:schemeClr val="dk1"/>
              </a:solidFill>
            </a:endParaRPr>
          </a:p>
          <a:p>
            <a:pPr indent="0" lvl="0" marL="0" rtl="0" algn="l">
              <a:spcBef>
                <a:spcPts val="0"/>
              </a:spcBef>
              <a:spcAft>
                <a:spcPts val="0"/>
              </a:spcAft>
              <a:buClr>
                <a:schemeClr val="dk1"/>
              </a:buClr>
              <a:buSzPts val="1100"/>
              <a:buFont typeface="Arial"/>
              <a:buNone/>
            </a:pPr>
            <a:r>
              <a:rPr lang="iw" sz="1400">
                <a:solidFill>
                  <a:schemeClr val="dk1"/>
                </a:solidFill>
              </a:rPr>
              <a:t>Gaza. This topic is highly relevant and important to us because fake news can lead</a:t>
            </a:r>
            <a:endParaRPr sz="1400">
              <a:solidFill>
                <a:schemeClr val="dk1"/>
              </a:solidFill>
            </a:endParaRPr>
          </a:p>
          <a:p>
            <a:pPr indent="0" lvl="0" marL="0" rtl="0" algn="l">
              <a:spcBef>
                <a:spcPts val="0"/>
              </a:spcBef>
              <a:spcAft>
                <a:spcPts val="0"/>
              </a:spcAft>
              <a:buClr>
                <a:schemeClr val="dk1"/>
              </a:buClr>
              <a:buSzPts val="1100"/>
              <a:buFont typeface="Arial"/>
              <a:buNone/>
            </a:pPr>
            <a:r>
              <a:rPr lang="iw" sz="1400">
                <a:solidFill>
                  <a:schemeClr val="dk1"/>
                </a:solidFill>
              </a:rPr>
              <a:t>to misconceptions of the truth, and we want to address this issue. To tackle this</a:t>
            </a:r>
            <a:endParaRPr sz="1400">
              <a:solidFill>
                <a:schemeClr val="dk1"/>
              </a:solidFill>
            </a:endParaRPr>
          </a:p>
          <a:p>
            <a:pPr indent="0" lvl="0" marL="0" rtl="0" algn="l">
              <a:spcBef>
                <a:spcPts val="0"/>
              </a:spcBef>
              <a:spcAft>
                <a:spcPts val="0"/>
              </a:spcAft>
              <a:buClr>
                <a:schemeClr val="dk1"/>
              </a:buClr>
              <a:buSzPts val="1100"/>
              <a:buFont typeface="Arial"/>
              <a:buNone/>
            </a:pPr>
            <a:r>
              <a:rPr lang="iw" sz="1400">
                <a:solidFill>
                  <a:schemeClr val="dk1"/>
                </a:solidFill>
              </a:rPr>
              <a:t>problem, we have chosen the LIAR dataset, a robust foundation for developing</a:t>
            </a:r>
            <a:endParaRPr sz="1400">
              <a:solidFill>
                <a:schemeClr val="dk1"/>
              </a:solidFill>
            </a:endParaRPr>
          </a:p>
          <a:p>
            <a:pPr indent="0" lvl="0" marL="0" rtl="0" algn="l">
              <a:spcBef>
                <a:spcPts val="0"/>
              </a:spcBef>
              <a:spcAft>
                <a:spcPts val="0"/>
              </a:spcAft>
              <a:buClr>
                <a:schemeClr val="dk1"/>
              </a:buClr>
              <a:buSzPts val="1100"/>
              <a:buFont typeface="Arial"/>
              <a:buNone/>
            </a:pPr>
            <a:r>
              <a:rPr lang="iw" sz="1400">
                <a:solidFill>
                  <a:schemeClr val="dk1"/>
                </a:solidFill>
              </a:rPr>
              <a:t>models that can detect fake news by analyzing short statements from various</a:t>
            </a:r>
            <a:endParaRPr sz="1400">
              <a:solidFill>
                <a:schemeClr val="dk1"/>
              </a:solidFill>
            </a:endParaRPr>
          </a:p>
          <a:p>
            <a:pPr indent="0" lvl="0" marL="0" rtl="0" algn="l">
              <a:spcBef>
                <a:spcPts val="0"/>
              </a:spcBef>
              <a:spcAft>
                <a:spcPts val="0"/>
              </a:spcAft>
              <a:buClr>
                <a:schemeClr val="dk1"/>
              </a:buClr>
              <a:buSzPts val="1100"/>
              <a:buFont typeface="Arial"/>
              <a:buNone/>
            </a:pPr>
            <a:r>
              <a:rPr lang="iw" sz="1400">
                <a:solidFill>
                  <a:schemeClr val="dk1"/>
                </a:solidFill>
              </a:rPr>
              <a:t>sources.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3b5938ff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3b5938ff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3b5938ff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3b5938ff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iw">
                <a:solidFill>
                  <a:srgbClr val="353744"/>
                </a:solidFill>
                <a:latin typeface="Proxima Nova"/>
                <a:ea typeface="Proxima Nova"/>
                <a:cs typeface="Proxima Nova"/>
                <a:sym typeface="Proxima Nova"/>
              </a:rPr>
              <a:t>Build an ML model that you expect to serve as a strong baseline. Perform performance analysis and error analysis on its results, and learn from it how to make it better.</a:t>
            </a:r>
            <a:endParaRPr>
              <a:solidFill>
                <a:srgbClr val="353744"/>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6685f39f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06685f39f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w">
                <a:solidFill>
                  <a:srgbClr val="353744"/>
                </a:solidFill>
                <a:latin typeface="Proxima Nova"/>
                <a:ea typeface="Proxima Nova"/>
                <a:cs typeface="Proxima Nova"/>
                <a:sym typeface="Proxima Nova"/>
              </a:rPr>
              <a:t>The model performs better for the "false" and "mostly-true" classes but struggles with the "true" class due to low recall (only 18% of true samples are correctly detected).</a:t>
            </a:r>
            <a:endParaRPr>
              <a:solidFill>
                <a:srgbClr val="353744"/>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iw">
                <a:solidFill>
                  <a:srgbClr val="353744"/>
                </a:solidFill>
                <a:latin typeface="Proxima Nova"/>
                <a:ea typeface="Proxima Nova"/>
                <a:cs typeface="Proxima Nova"/>
                <a:sym typeface="Proxima Nova"/>
              </a:rPr>
              <a:t>The overall performance, with an accuracy of around 42%, indicates that there's room for improvement, especially in balancing precision and recall.</a:t>
            </a:r>
            <a:endParaRPr>
              <a:solidFill>
                <a:srgbClr val="353744"/>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b="1" lang="iw">
                <a:solidFill>
                  <a:schemeClr val="dk1"/>
                </a:solidFill>
              </a:rPr>
              <a:t>1. Precision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w">
                <a:solidFill>
                  <a:schemeClr val="dk1"/>
                </a:solidFill>
              </a:rPr>
              <a:t>Precision answers the question: </a:t>
            </a:r>
            <a:r>
              <a:rPr b="1" lang="iw">
                <a:solidFill>
                  <a:schemeClr val="dk1"/>
                </a:solidFill>
              </a:rPr>
              <a:t>"Of all the predictions my model made as positive (or for a particular class), how many were actually correct?"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iw">
                <a:solidFill>
                  <a:schemeClr val="dk1"/>
                </a:solidFill>
              </a:rPr>
              <a:t>2. Recall</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w">
                <a:solidFill>
                  <a:schemeClr val="dk1"/>
                </a:solidFill>
              </a:rPr>
              <a:t>Recall answers the question: </a:t>
            </a:r>
            <a:r>
              <a:rPr b="1" lang="iw">
                <a:solidFill>
                  <a:schemeClr val="dk1"/>
                </a:solidFill>
              </a:rPr>
              <a:t>"Of all the actual positives (or a particular class), how many did my model correctly identify?"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iw">
                <a:solidFill>
                  <a:schemeClr val="dk1"/>
                </a:solidFill>
              </a:rPr>
              <a:t>Recall focuses on how </a:t>
            </a:r>
            <a:r>
              <a:rPr b="1" lang="iw">
                <a:solidFill>
                  <a:schemeClr val="dk1"/>
                </a:solidFill>
              </a:rPr>
              <a:t>comprehensive</a:t>
            </a:r>
            <a:r>
              <a:rPr lang="iw">
                <a:solidFill>
                  <a:schemeClr val="dk1"/>
                </a:solidFill>
              </a:rPr>
              <a:t> the model is in finding all the positive cases</a:t>
            </a:r>
            <a:endParaRPr>
              <a:solidFill>
                <a:schemeClr val="dk1"/>
              </a:solidFill>
            </a:endParaRPr>
          </a:p>
          <a:p>
            <a:pPr indent="0" lvl="0" marL="0" rtl="0" algn="l">
              <a:spcBef>
                <a:spcPts val="1200"/>
              </a:spcBef>
              <a:spcAft>
                <a:spcPts val="0"/>
              </a:spcAft>
              <a:buNone/>
            </a:pPr>
            <a:r>
              <a:t/>
            </a:r>
            <a:endParaRPr>
              <a:solidFill>
                <a:srgbClr val="353744"/>
              </a:solidFill>
              <a:latin typeface="Proxima Nova"/>
              <a:ea typeface="Proxima Nova"/>
              <a:cs typeface="Proxima Nova"/>
              <a:sym typeface="Proxima Nov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3b5938ff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3b5938ff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w" sz="1700">
                <a:solidFill>
                  <a:schemeClr val="dk1"/>
                </a:solidFill>
                <a:latin typeface="Calibri"/>
                <a:ea typeface="Calibri"/>
                <a:cs typeface="Calibri"/>
                <a:sym typeface="Calibri"/>
              </a:rPr>
              <a:t>The credibility score starts at 100% and decreases based on the severity of false statements. It's calculated by assigning weighted penalties to each type of label and dividing by the total number of statements for each speaker.</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464f38c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464f38c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sz="1500">
                <a:solidFill>
                  <a:srgbClr val="202124"/>
                </a:solidFill>
                <a:highlight>
                  <a:srgbClr val="FFFFFF"/>
                </a:highlight>
              </a:rPr>
              <a:t> tf–idf is </a:t>
            </a:r>
            <a:r>
              <a:rPr lang="iw" sz="1500">
                <a:solidFill>
                  <a:srgbClr val="040C28"/>
                </a:solidFill>
                <a:highlight>
                  <a:srgbClr val="FFFFFF"/>
                </a:highlight>
              </a:rPr>
              <a:t>the product of two statistics, term frequency and inverse document frequency</a:t>
            </a:r>
            <a:r>
              <a:rPr lang="iw" sz="1500">
                <a:solidFill>
                  <a:srgbClr val="202124"/>
                </a:solidFill>
                <a:highlight>
                  <a:srgbClr val="FFFFFF"/>
                </a:highlight>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3b5938ff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3b5938ff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464f38c0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464f38c0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03b5938ff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03b5938ff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38293695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38293695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iw">
                <a:solidFill>
                  <a:srgbClr val="353744"/>
                </a:solidFill>
                <a:latin typeface="Proxima Nova"/>
                <a:ea typeface="Proxima Nova"/>
                <a:cs typeface="Proxima Nova"/>
                <a:sym typeface="Proxima Nova"/>
              </a:rPr>
              <a:t>Based on your learning from the baseline model, build a better model and analyze its performance.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6685f39f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685f39f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iw">
                <a:solidFill>
                  <a:srgbClr val="353744"/>
                </a:solidFill>
                <a:latin typeface="Proxima Nova"/>
                <a:ea typeface="Proxima Nova"/>
                <a:cs typeface="Proxima Nova"/>
                <a:sym typeface="Proxima Nova"/>
              </a:rPr>
              <a:t>Build an ML model that you expect to serve as a strong baseline. Perform performance analysis and error analysis on its results, and learn from it how to make it better.</a:t>
            </a:r>
            <a:endParaRPr>
              <a:solidFill>
                <a:srgbClr val="353744"/>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05eaec46e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05eaec46e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iw">
                <a:solidFill>
                  <a:srgbClr val="353744"/>
                </a:solidFill>
                <a:latin typeface="Proxima Nova"/>
                <a:ea typeface="Proxima Nova"/>
                <a:cs typeface="Proxima Nova"/>
                <a:sym typeface="Proxima Nova"/>
              </a:rPr>
              <a:t>Source, scraping method, cleanup, storage, etc.</a:t>
            </a:r>
            <a:endParaRPr>
              <a:solidFill>
                <a:srgbClr val="353744"/>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3829369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3829369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6685f39f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06685f39f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iw">
                <a:solidFill>
                  <a:srgbClr val="353744"/>
                </a:solidFill>
                <a:latin typeface="Proxima Nova"/>
                <a:ea typeface="Proxima Nova"/>
                <a:cs typeface="Proxima Nova"/>
                <a:sym typeface="Proxima Nova"/>
              </a:rPr>
              <a:t>What questions are you trying to answer? How did these questions evolve over the course of the project? What new questions did you consider in the course of your analysis?</a:t>
            </a:r>
            <a:endParaRPr>
              <a:solidFill>
                <a:srgbClr val="353744"/>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5eaec46e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5eaec46e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400"/>
              </a:spcAft>
              <a:buNone/>
            </a:pPr>
            <a:r>
              <a:rPr b="1" lang="iw">
                <a:solidFill>
                  <a:srgbClr val="353744"/>
                </a:solidFill>
                <a:latin typeface="Proxima Nova"/>
                <a:ea typeface="Proxima Nova"/>
                <a:cs typeface="Proxima Nova"/>
                <a:sym typeface="Proxima Nova"/>
              </a:rPr>
              <a:t>Final Analysis:</a:t>
            </a:r>
            <a:r>
              <a:rPr lang="iw">
                <a:solidFill>
                  <a:srgbClr val="353744"/>
                </a:solidFill>
                <a:latin typeface="Proxima Nova"/>
                <a:ea typeface="Proxima Nova"/>
                <a:cs typeface="Proxima Nova"/>
                <a:sym typeface="Proxima Nova"/>
              </a:rPr>
              <a:t> What did you learn about the data? How did you answer the questions? How can you justify your answers?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39cdc79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d39cdc79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400"/>
              </a:spcAft>
              <a:buNone/>
            </a:pPr>
            <a:r>
              <a:rPr b="1" lang="iw">
                <a:solidFill>
                  <a:srgbClr val="353744"/>
                </a:solidFill>
                <a:latin typeface="Proxima Nova"/>
                <a:ea typeface="Proxima Nova"/>
                <a:cs typeface="Proxima Nova"/>
                <a:sym typeface="Proxima Nova"/>
              </a:rPr>
              <a:t>Final Analysis:</a:t>
            </a:r>
            <a:r>
              <a:rPr lang="iw">
                <a:solidFill>
                  <a:srgbClr val="353744"/>
                </a:solidFill>
                <a:latin typeface="Proxima Nova"/>
                <a:ea typeface="Proxima Nova"/>
                <a:cs typeface="Proxima Nova"/>
                <a:sym typeface="Proxima Nova"/>
              </a:rPr>
              <a:t> What did you learn about the data? How did you answer the questions? How can you justify your answers?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3904c70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3904c70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3b5938ff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3b5938ff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צריך להבין טוב את הדאטה ואת העניין של הaucc למה זה בסדר שזה נמוך בצורה משמעותית</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6685f39f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6685f39f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iw">
                <a:solidFill>
                  <a:srgbClr val="353744"/>
                </a:solidFill>
                <a:latin typeface="Proxima Nova"/>
                <a:ea typeface="Proxima Nova"/>
                <a:cs typeface="Proxima Nova"/>
                <a:sym typeface="Proxima Nova"/>
              </a:rPr>
              <a:t>What questions are you trying to answer? How did these questions evolve over the course of the project? What new questions did you consider in the course of your analysis?</a:t>
            </a:r>
            <a:endParaRPr>
              <a:solidFill>
                <a:srgbClr val="353744"/>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5eaec46e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5eaec46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3b5938f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3b5938f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u="sng">
                <a:solidFill>
                  <a:schemeClr val="hlink"/>
                </a:solidFill>
                <a:hlinkClick r:id="rId2"/>
              </a:rPr>
              <a:t>https://x.com/gp_pulipaka/status/996018799555072000/photo/1</a:t>
            </a:r>
            <a:br>
              <a:rPr lang="iw"/>
            </a:br>
            <a:br>
              <a:rPr lang="iw"/>
            </a:br>
            <a:r>
              <a:rPr b="1" lang="iw" sz="1400">
                <a:solidFill>
                  <a:schemeClr val="dk1"/>
                </a:solidFill>
              </a:rPr>
              <a:t>Subject (Doc2Vec Embedding):</a:t>
            </a:r>
            <a:r>
              <a:rPr lang="iw" sz="1400">
                <a:solidFill>
                  <a:schemeClr val="dk1"/>
                </a:solidFill>
              </a:rPr>
              <a:t> Converts textual data of subjects into vector representations, allowing the model to understand semantic relationships between subjects.</a:t>
            </a:r>
            <a:endParaRPr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iw" sz="1400">
                <a:solidFill>
                  <a:schemeClr val="dk1"/>
                </a:solidFill>
              </a:rPr>
              <a:t>Job Title (Doc2Vec Embedding):</a:t>
            </a:r>
            <a:r>
              <a:rPr lang="iw" sz="1400">
                <a:solidFill>
                  <a:schemeClr val="dk1"/>
                </a:solidFill>
              </a:rPr>
              <a:t> Similar to subjects, job titles are transformed into vector embeddings to capture job role semantics.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iw" sz="1400">
                <a:solidFill>
                  <a:schemeClr val="dk1"/>
                </a:solidFill>
              </a:rPr>
              <a:t>Party (Label Encoding):</a:t>
            </a:r>
            <a:r>
              <a:rPr lang="iw" sz="1400">
                <a:solidFill>
                  <a:schemeClr val="dk1"/>
                </a:solidFill>
              </a:rPr>
              <a:t> This categorical feature is converted into numeric values, where each party label is assigned a unique integer.</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iw" sz="1400">
                <a:solidFill>
                  <a:schemeClr val="dk1"/>
                </a:solidFill>
              </a:rPr>
              <a:t>Context (Doc2Vec Embedding):</a:t>
            </a:r>
            <a:r>
              <a:rPr lang="iw" sz="1400">
                <a:solidFill>
                  <a:schemeClr val="dk1"/>
                </a:solidFill>
              </a:rPr>
              <a:t> Converts contextual information into vector representations, allowing the model to grasp the overall meaning of the context.</a:t>
            </a:r>
            <a:endParaRPr sz="1400">
              <a:solidFill>
                <a:schemeClr val="dk1"/>
              </a:solidFill>
            </a:endParaRPr>
          </a:p>
          <a:p>
            <a:pPr indent="0" lvl="0" marL="0" rtl="0" algn="l">
              <a:lnSpc>
                <a:spcPct val="115000"/>
              </a:lnSpc>
              <a:spcBef>
                <a:spcPts val="1200"/>
              </a:spcBef>
              <a:spcAft>
                <a:spcPts val="0"/>
              </a:spcAft>
              <a:buNone/>
            </a:pPr>
            <a:r>
              <a:rPr lang="iw" sz="1350">
                <a:solidFill>
                  <a:srgbClr val="383838"/>
                </a:solidFill>
                <a:highlight>
                  <a:srgbClr val="FFFFFF"/>
                </a:highlight>
              </a:rPr>
              <a:t>By encoding categorical variables into numerical labels, we can create new features that capture the relationships between different categories, enhancing the predictive power of our models.</a:t>
            </a:r>
            <a:endParaRPr sz="1400">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3b5938ff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3b5938ff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w"/>
              <a:t>We use Doc2vec embedding to convert the subject’s textual data into numerical vector representations. This transformation helps capture the semantic relationships between different subjects, allowing the model to understand the meaning behind the subject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hyperlink" Target="https://github.com/sigalgrabois/ADS_final_projec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33.png"/><Relationship Id="rId7" Type="http://schemas.openxmlformats.org/officeDocument/2006/relationships/image" Target="../media/image44.png"/><Relationship Id="rId8"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hyperlink" Target="https://proceedings.mlr.press/v32/le14.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63550" y="213750"/>
            <a:ext cx="49101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5000">
                <a:latin typeface="Calibri"/>
                <a:ea typeface="Calibri"/>
                <a:cs typeface="Calibri"/>
                <a:sym typeface="Calibri"/>
              </a:rPr>
              <a:t>Fake News</a:t>
            </a:r>
            <a:endParaRPr sz="5000">
              <a:latin typeface="Calibri"/>
              <a:ea typeface="Calibri"/>
              <a:cs typeface="Calibri"/>
              <a:sym typeface="Calibri"/>
            </a:endParaRPr>
          </a:p>
          <a:p>
            <a:pPr indent="0" lvl="0" marL="0" rtl="0" algn="ctr">
              <a:spcBef>
                <a:spcPts val="0"/>
              </a:spcBef>
              <a:spcAft>
                <a:spcPts val="0"/>
              </a:spcAft>
              <a:buNone/>
            </a:pPr>
            <a:r>
              <a:rPr lang="iw" sz="5000">
                <a:latin typeface="Calibri"/>
                <a:ea typeface="Calibri"/>
                <a:cs typeface="Calibri"/>
                <a:sym typeface="Calibri"/>
              </a:rPr>
              <a:t> D</a:t>
            </a:r>
            <a:r>
              <a:rPr lang="iw" sz="5000">
                <a:latin typeface="Calibri"/>
                <a:ea typeface="Calibri"/>
                <a:cs typeface="Calibri"/>
                <a:sym typeface="Calibri"/>
              </a:rPr>
              <a:t>etection</a:t>
            </a:r>
            <a:r>
              <a:rPr lang="iw" sz="5000"/>
              <a:t> </a:t>
            </a:r>
            <a:endParaRPr sz="5000"/>
          </a:p>
        </p:txBody>
      </p:sp>
      <p:pic>
        <p:nvPicPr>
          <p:cNvPr id="55" name="Google Shape;55;p13"/>
          <p:cNvPicPr preferRelativeResize="0"/>
          <p:nvPr/>
        </p:nvPicPr>
        <p:blipFill rotWithShape="1">
          <a:blip r:embed="rId3">
            <a:alphaModFix/>
          </a:blip>
          <a:srcRect b="0" l="0" r="0" t="6785"/>
          <a:stretch/>
        </p:blipFill>
        <p:spPr>
          <a:xfrm>
            <a:off x="3366750" y="3894600"/>
            <a:ext cx="2082175" cy="1182650"/>
          </a:xfrm>
          <a:prstGeom prst="rect">
            <a:avLst/>
          </a:prstGeom>
          <a:noFill/>
          <a:ln>
            <a:noFill/>
          </a:ln>
        </p:spPr>
      </p:pic>
      <p:sp>
        <p:nvSpPr>
          <p:cNvPr id="56" name="Google Shape;56;p13"/>
          <p:cNvSpPr txBox="1"/>
          <p:nvPr/>
        </p:nvSpPr>
        <p:spPr>
          <a:xfrm>
            <a:off x="96400" y="2139900"/>
            <a:ext cx="5444400" cy="1754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iw" sz="3400">
                <a:latin typeface="Calibri"/>
                <a:ea typeface="Calibri"/>
                <a:cs typeface="Calibri"/>
                <a:sym typeface="Calibri"/>
              </a:rPr>
              <a:t>By Vered Klein,</a:t>
            </a:r>
            <a:endParaRPr sz="3400">
              <a:latin typeface="Calibri"/>
              <a:ea typeface="Calibri"/>
              <a:cs typeface="Calibri"/>
              <a:sym typeface="Calibri"/>
            </a:endParaRPr>
          </a:p>
          <a:p>
            <a:pPr indent="0" lvl="0" marL="0" rtl="0" algn="ctr">
              <a:spcBef>
                <a:spcPts val="0"/>
              </a:spcBef>
              <a:spcAft>
                <a:spcPts val="0"/>
              </a:spcAft>
              <a:buNone/>
            </a:pPr>
            <a:r>
              <a:rPr lang="iw" sz="3400">
                <a:latin typeface="Calibri"/>
                <a:ea typeface="Calibri"/>
                <a:cs typeface="Calibri"/>
                <a:sym typeface="Calibri"/>
              </a:rPr>
              <a:t> Dana </a:t>
            </a:r>
            <a:r>
              <a:rPr lang="iw" sz="3400">
                <a:latin typeface="Calibri"/>
                <a:ea typeface="Calibri"/>
                <a:cs typeface="Calibri"/>
                <a:sym typeface="Calibri"/>
              </a:rPr>
              <a:t>Markiewitz</a:t>
            </a:r>
            <a:endParaRPr sz="3400">
              <a:latin typeface="Calibri"/>
              <a:ea typeface="Calibri"/>
              <a:cs typeface="Calibri"/>
              <a:sym typeface="Calibri"/>
            </a:endParaRPr>
          </a:p>
          <a:p>
            <a:pPr indent="0" lvl="0" marL="0" rtl="0" algn="ctr">
              <a:spcBef>
                <a:spcPts val="0"/>
              </a:spcBef>
              <a:spcAft>
                <a:spcPts val="0"/>
              </a:spcAft>
              <a:buNone/>
            </a:pPr>
            <a:r>
              <a:rPr lang="iw" sz="3400">
                <a:latin typeface="Calibri"/>
                <a:ea typeface="Calibri"/>
                <a:cs typeface="Calibri"/>
                <a:sym typeface="Calibri"/>
              </a:rPr>
              <a:t> and Sigal Graboys.</a:t>
            </a:r>
            <a:endParaRPr sz="3400"/>
          </a:p>
        </p:txBody>
      </p:sp>
      <p:pic>
        <p:nvPicPr>
          <p:cNvPr id="57" name="Google Shape;57;p13"/>
          <p:cNvPicPr preferRelativeResize="0"/>
          <p:nvPr/>
        </p:nvPicPr>
        <p:blipFill>
          <a:blip r:embed="rId4">
            <a:alphaModFix/>
          </a:blip>
          <a:stretch>
            <a:fillRect/>
          </a:stretch>
        </p:blipFill>
        <p:spPr>
          <a:xfrm>
            <a:off x="5715000" y="0"/>
            <a:ext cx="3429000" cy="5143500"/>
          </a:xfrm>
          <a:prstGeom prst="rect">
            <a:avLst/>
          </a:prstGeom>
          <a:noFill/>
          <a:ln>
            <a:noFill/>
          </a:ln>
        </p:spPr>
      </p:pic>
      <p:sp>
        <p:nvSpPr>
          <p:cNvPr id="58" name="Google Shape;58;p13"/>
          <p:cNvSpPr txBox="1"/>
          <p:nvPr/>
        </p:nvSpPr>
        <p:spPr>
          <a:xfrm>
            <a:off x="70675" y="4527900"/>
            <a:ext cx="303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u="sng">
                <a:solidFill>
                  <a:schemeClr val="hlink"/>
                </a:solidFill>
                <a:hlinkClick r:id="rId5"/>
              </a:rPr>
              <a:t>https://github.com/sigalgrabois/ADS_final_project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nvSpPr>
        <p:spPr>
          <a:xfrm>
            <a:off x="315950" y="171725"/>
            <a:ext cx="7377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Feature Engineering :</a:t>
            </a:r>
            <a:r>
              <a:rPr lang="iw" sz="2000"/>
              <a:t> </a:t>
            </a:r>
            <a:endParaRPr sz="2000"/>
          </a:p>
          <a:p>
            <a:pPr indent="0" lvl="0" marL="0" marR="0" rtl="0" algn="l">
              <a:lnSpc>
                <a:spcPct val="100000"/>
              </a:lnSpc>
              <a:spcBef>
                <a:spcPts val="0"/>
              </a:spcBef>
              <a:spcAft>
                <a:spcPts val="0"/>
              </a:spcAft>
              <a:buNone/>
            </a:pPr>
            <a:r>
              <a:rPr lang="iw" sz="1600">
                <a:solidFill>
                  <a:schemeClr val="dk2"/>
                </a:solidFill>
              </a:rPr>
              <a:t>Job title, Doc2Vec DM (Distributed Memory)</a:t>
            </a:r>
            <a:endParaRPr sz="2000"/>
          </a:p>
        </p:txBody>
      </p:sp>
      <p:pic>
        <p:nvPicPr>
          <p:cNvPr id="127" name="Google Shape;127;p22"/>
          <p:cNvPicPr preferRelativeResize="0"/>
          <p:nvPr/>
        </p:nvPicPr>
        <p:blipFill>
          <a:blip r:embed="rId3">
            <a:alphaModFix/>
          </a:blip>
          <a:stretch>
            <a:fillRect/>
          </a:stretch>
        </p:blipFill>
        <p:spPr>
          <a:xfrm>
            <a:off x="1460067" y="1187525"/>
            <a:ext cx="5089657" cy="3955975"/>
          </a:xfrm>
          <a:prstGeom prst="rect">
            <a:avLst/>
          </a:prstGeom>
          <a:noFill/>
          <a:ln>
            <a:noFill/>
          </a:ln>
        </p:spPr>
      </p:pic>
      <p:sp>
        <p:nvSpPr>
          <p:cNvPr id="128" name="Google Shape;128;p22"/>
          <p:cNvSpPr/>
          <p:nvPr/>
        </p:nvSpPr>
        <p:spPr>
          <a:xfrm>
            <a:off x="1643900" y="2036875"/>
            <a:ext cx="1397700" cy="1309800"/>
          </a:xfrm>
          <a:prstGeom prst="roundRect">
            <a:avLst>
              <a:gd fmla="val 16667" name="adj"/>
            </a:avLst>
          </a:prstGeom>
          <a:no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2"/>
          <p:cNvSpPr/>
          <p:nvPr/>
        </p:nvSpPr>
        <p:spPr>
          <a:xfrm>
            <a:off x="4025150" y="1359150"/>
            <a:ext cx="1568400" cy="274800"/>
          </a:xfrm>
          <a:prstGeom prst="roundRect">
            <a:avLst>
              <a:gd fmla="val 16667" name="adj"/>
            </a:avLst>
          </a:prstGeom>
          <a:no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2"/>
          <p:cNvSpPr/>
          <p:nvPr/>
        </p:nvSpPr>
        <p:spPr>
          <a:xfrm>
            <a:off x="3118425" y="2116025"/>
            <a:ext cx="2143200" cy="7542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2"/>
          <p:cNvSpPr/>
          <p:nvPr/>
        </p:nvSpPr>
        <p:spPr>
          <a:xfrm>
            <a:off x="5261550" y="2744650"/>
            <a:ext cx="1245600" cy="754200"/>
          </a:xfrm>
          <a:prstGeom prst="roundRect">
            <a:avLst>
              <a:gd fmla="val 16667" name="adj"/>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nvSpPr>
        <p:spPr>
          <a:xfrm>
            <a:off x="315950" y="95525"/>
            <a:ext cx="7731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Feature Engineering : </a:t>
            </a:r>
            <a:endParaRPr sz="3800">
              <a:solidFill>
                <a:srgbClr val="333F70"/>
              </a:solidFill>
            </a:endParaRPr>
          </a:p>
          <a:p>
            <a:pPr indent="0" lvl="0" marL="0" marR="0" rtl="0" algn="l">
              <a:lnSpc>
                <a:spcPct val="100000"/>
              </a:lnSpc>
              <a:spcBef>
                <a:spcPts val="0"/>
              </a:spcBef>
              <a:spcAft>
                <a:spcPts val="0"/>
              </a:spcAft>
              <a:buNone/>
            </a:pPr>
            <a:r>
              <a:rPr lang="iw" sz="1600">
                <a:solidFill>
                  <a:schemeClr val="dk2"/>
                </a:solidFill>
              </a:rPr>
              <a:t>C</a:t>
            </a:r>
            <a:r>
              <a:rPr lang="iw" sz="1600">
                <a:solidFill>
                  <a:schemeClr val="dk2"/>
                </a:solidFill>
              </a:rPr>
              <a:t>ontext, , Doc2Vec DM (Distributed Memory)</a:t>
            </a:r>
            <a:endParaRPr sz="3800">
              <a:solidFill>
                <a:srgbClr val="333F70"/>
              </a:solidFill>
            </a:endParaRPr>
          </a:p>
        </p:txBody>
      </p:sp>
      <p:pic>
        <p:nvPicPr>
          <p:cNvPr id="137" name="Google Shape;137;p23"/>
          <p:cNvPicPr preferRelativeResize="0"/>
          <p:nvPr/>
        </p:nvPicPr>
        <p:blipFill>
          <a:blip r:embed="rId3">
            <a:alphaModFix/>
          </a:blip>
          <a:stretch>
            <a:fillRect/>
          </a:stretch>
        </p:blipFill>
        <p:spPr>
          <a:xfrm>
            <a:off x="1964450" y="1111325"/>
            <a:ext cx="5187694" cy="4032174"/>
          </a:xfrm>
          <a:prstGeom prst="rect">
            <a:avLst/>
          </a:prstGeom>
          <a:noFill/>
          <a:ln>
            <a:noFill/>
          </a:ln>
        </p:spPr>
      </p:pic>
      <p:sp>
        <p:nvSpPr>
          <p:cNvPr id="138" name="Google Shape;138;p23"/>
          <p:cNvSpPr/>
          <p:nvPr/>
        </p:nvSpPr>
        <p:spPr>
          <a:xfrm>
            <a:off x="5841400" y="1474550"/>
            <a:ext cx="1245600" cy="805800"/>
          </a:xfrm>
          <a:prstGeom prst="roundRect">
            <a:avLst>
              <a:gd fmla="val 16667" name="adj"/>
            </a:avLst>
          </a:prstGeom>
          <a:no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3"/>
          <p:cNvSpPr/>
          <p:nvPr/>
        </p:nvSpPr>
        <p:spPr>
          <a:xfrm>
            <a:off x="3780800" y="1941625"/>
            <a:ext cx="2060400" cy="879300"/>
          </a:xfrm>
          <a:prstGeom prst="roundRect">
            <a:avLst>
              <a:gd fmla="val 16667" name="adj"/>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3"/>
          <p:cNvSpPr/>
          <p:nvPr/>
        </p:nvSpPr>
        <p:spPr>
          <a:xfrm>
            <a:off x="2159600" y="2280350"/>
            <a:ext cx="1621200" cy="458100"/>
          </a:xfrm>
          <a:prstGeom prst="roundRect">
            <a:avLst>
              <a:gd fmla="val 16667" name="adj"/>
            </a:avLst>
          </a:prstGeom>
          <a:no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nvSpPr>
        <p:spPr>
          <a:xfrm>
            <a:off x="315950" y="247925"/>
            <a:ext cx="69858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Feature Engineering :</a:t>
            </a:r>
            <a:r>
              <a:rPr lang="iw" sz="2000"/>
              <a:t> </a:t>
            </a:r>
            <a:r>
              <a:rPr lang="iw" sz="1600">
                <a:solidFill>
                  <a:schemeClr val="dk2"/>
                </a:solidFill>
              </a:rPr>
              <a:t>P</a:t>
            </a:r>
            <a:r>
              <a:rPr lang="iw" sz="1600">
                <a:solidFill>
                  <a:schemeClr val="dk2"/>
                </a:solidFill>
              </a:rPr>
              <a:t>arty</a:t>
            </a:r>
            <a:endParaRPr sz="2000"/>
          </a:p>
        </p:txBody>
      </p:sp>
      <p:sp>
        <p:nvSpPr>
          <p:cNvPr id="146" name="Google Shape;146;p24"/>
          <p:cNvSpPr txBox="1"/>
          <p:nvPr/>
        </p:nvSpPr>
        <p:spPr>
          <a:xfrm>
            <a:off x="872250" y="1058750"/>
            <a:ext cx="6051600" cy="14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2"/>
              </a:solidFill>
            </a:endParaRPr>
          </a:p>
          <a:p>
            <a:pPr indent="0" lvl="0" marL="0" rtl="0" algn="l">
              <a:lnSpc>
                <a:spcPct val="115000"/>
              </a:lnSpc>
              <a:spcBef>
                <a:spcPts val="1200"/>
              </a:spcBef>
              <a:spcAft>
                <a:spcPts val="0"/>
              </a:spcAft>
              <a:buNone/>
            </a:pPr>
            <a:r>
              <a:t/>
            </a:r>
            <a:endParaRPr sz="1600">
              <a:solidFill>
                <a:schemeClr val="dk2"/>
              </a:solidFill>
            </a:endParaRPr>
          </a:p>
          <a:p>
            <a:pPr indent="0" lvl="0" marL="0" marR="0" rtl="0" algn="l">
              <a:lnSpc>
                <a:spcPct val="100000"/>
              </a:lnSpc>
              <a:spcBef>
                <a:spcPts val="1200"/>
              </a:spcBef>
              <a:spcAft>
                <a:spcPts val="0"/>
              </a:spcAft>
              <a:buNone/>
            </a:pPr>
            <a:r>
              <a:t/>
            </a:r>
            <a:endParaRPr sz="1600">
              <a:solidFill>
                <a:schemeClr val="dk2"/>
              </a:solidFill>
            </a:endParaRPr>
          </a:p>
          <a:p>
            <a:pPr indent="0" lvl="0" marL="0" rtl="0" algn="l">
              <a:lnSpc>
                <a:spcPct val="135714"/>
              </a:lnSpc>
              <a:spcBef>
                <a:spcPts val="0"/>
              </a:spcBef>
              <a:spcAft>
                <a:spcPts val="0"/>
              </a:spcAft>
              <a:buNone/>
            </a:pPr>
            <a:r>
              <a:t/>
            </a:r>
            <a:endParaRPr sz="1050">
              <a:solidFill>
                <a:srgbClr val="008000"/>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600">
              <a:solidFill>
                <a:schemeClr val="dk2"/>
              </a:solidFill>
            </a:endParaRPr>
          </a:p>
        </p:txBody>
      </p:sp>
      <p:pic>
        <p:nvPicPr>
          <p:cNvPr id="147" name="Google Shape;147;p24"/>
          <p:cNvPicPr preferRelativeResize="0"/>
          <p:nvPr/>
        </p:nvPicPr>
        <p:blipFill>
          <a:blip r:embed="rId3">
            <a:alphaModFix/>
          </a:blip>
          <a:stretch>
            <a:fillRect/>
          </a:stretch>
        </p:blipFill>
        <p:spPr>
          <a:xfrm>
            <a:off x="768225" y="1011348"/>
            <a:ext cx="2273025" cy="3829876"/>
          </a:xfrm>
          <a:prstGeom prst="rect">
            <a:avLst/>
          </a:prstGeom>
          <a:noFill/>
          <a:ln>
            <a:noFill/>
          </a:ln>
        </p:spPr>
      </p:pic>
      <p:pic>
        <p:nvPicPr>
          <p:cNvPr id="148" name="Google Shape;148;p24"/>
          <p:cNvPicPr preferRelativeResize="0"/>
          <p:nvPr/>
        </p:nvPicPr>
        <p:blipFill>
          <a:blip r:embed="rId4">
            <a:alphaModFix/>
          </a:blip>
          <a:stretch>
            <a:fillRect/>
          </a:stretch>
        </p:blipFill>
        <p:spPr>
          <a:xfrm>
            <a:off x="3979097" y="1109124"/>
            <a:ext cx="4297800" cy="3575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nvSpPr>
        <p:spPr>
          <a:xfrm>
            <a:off x="620250" y="537050"/>
            <a:ext cx="3086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EDA </a:t>
            </a:r>
            <a:endParaRPr sz="3800">
              <a:solidFill>
                <a:srgbClr val="333F70"/>
              </a:solidFill>
            </a:endParaRPr>
          </a:p>
        </p:txBody>
      </p:sp>
      <p:pic>
        <p:nvPicPr>
          <p:cNvPr id="154" name="Google Shape;154;p25"/>
          <p:cNvPicPr preferRelativeResize="0"/>
          <p:nvPr/>
        </p:nvPicPr>
        <p:blipFill>
          <a:blip r:embed="rId3">
            <a:alphaModFix/>
          </a:blip>
          <a:stretch>
            <a:fillRect/>
          </a:stretch>
        </p:blipFill>
        <p:spPr>
          <a:xfrm>
            <a:off x="3062224" y="128200"/>
            <a:ext cx="3791525" cy="2405550"/>
          </a:xfrm>
          <a:prstGeom prst="rect">
            <a:avLst/>
          </a:prstGeom>
          <a:noFill/>
          <a:ln>
            <a:noFill/>
          </a:ln>
        </p:spPr>
      </p:pic>
      <p:pic>
        <p:nvPicPr>
          <p:cNvPr id="155" name="Google Shape;155;p25"/>
          <p:cNvPicPr preferRelativeResize="0"/>
          <p:nvPr/>
        </p:nvPicPr>
        <p:blipFill>
          <a:blip r:embed="rId4">
            <a:alphaModFix/>
          </a:blip>
          <a:stretch>
            <a:fillRect/>
          </a:stretch>
        </p:blipFill>
        <p:spPr>
          <a:xfrm>
            <a:off x="726900" y="2645225"/>
            <a:ext cx="3791525" cy="2431037"/>
          </a:xfrm>
          <a:prstGeom prst="rect">
            <a:avLst/>
          </a:prstGeom>
          <a:noFill/>
          <a:ln>
            <a:noFill/>
          </a:ln>
        </p:spPr>
      </p:pic>
      <p:pic>
        <p:nvPicPr>
          <p:cNvPr id="156" name="Google Shape;156;p25"/>
          <p:cNvPicPr preferRelativeResize="0"/>
          <p:nvPr/>
        </p:nvPicPr>
        <p:blipFill>
          <a:blip r:embed="rId5">
            <a:alphaModFix/>
          </a:blip>
          <a:stretch>
            <a:fillRect/>
          </a:stretch>
        </p:blipFill>
        <p:spPr>
          <a:xfrm>
            <a:off x="4892225" y="2661700"/>
            <a:ext cx="3791525" cy="24310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nvSpPr>
        <p:spPr>
          <a:xfrm>
            <a:off x="620250" y="537050"/>
            <a:ext cx="3086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EDA </a:t>
            </a:r>
            <a:endParaRPr sz="3800">
              <a:solidFill>
                <a:srgbClr val="333F70"/>
              </a:solidFill>
            </a:endParaRPr>
          </a:p>
        </p:txBody>
      </p:sp>
      <p:pic>
        <p:nvPicPr>
          <p:cNvPr id="162" name="Google Shape;162;p26"/>
          <p:cNvPicPr preferRelativeResize="0"/>
          <p:nvPr/>
        </p:nvPicPr>
        <p:blipFill>
          <a:blip r:embed="rId3">
            <a:alphaModFix/>
          </a:blip>
          <a:stretch>
            <a:fillRect/>
          </a:stretch>
        </p:blipFill>
        <p:spPr>
          <a:xfrm>
            <a:off x="531225" y="1457425"/>
            <a:ext cx="3772911" cy="3470352"/>
          </a:xfrm>
          <a:prstGeom prst="rect">
            <a:avLst/>
          </a:prstGeom>
          <a:noFill/>
          <a:ln>
            <a:noFill/>
          </a:ln>
        </p:spPr>
      </p:pic>
      <p:pic>
        <p:nvPicPr>
          <p:cNvPr id="163" name="Google Shape;163;p26"/>
          <p:cNvPicPr preferRelativeResize="0"/>
          <p:nvPr/>
        </p:nvPicPr>
        <p:blipFill>
          <a:blip r:embed="rId4">
            <a:alphaModFix/>
          </a:blip>
          <a:stretch>
            <a:fillRect/>
          </a:stretch>
        </p:blipFill>
        <p:spPr>
          <a:xfrm>
            <a:off x="4467361" y="1612425"/>
            <a:ext cx="4535065" cy="31603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nvSpPr>
        <p:spPr>
          <a:xfrm>
            <a:off x="650475" y="289600"/>
            <a:ext cx="3086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EDA </a:t>
            </a:r>
            <a:endParaRPr sz="3800">
              <a:solidFill>
                <a:srgbClr val="333F70"/>
              </a:solidFill>
            </a:endParaRPr>
          </a:p>
        </p:txBody>
      </p:sp>
      <p:pic>
        <p:nvPicPr>
          <p:cNvPr id="169" name="Google Shape;169;p27"/>
          <p:cNvPicPr preferRelativeResize="0"/>
          <p:nvPr/>
        </p:nvPicPr>
        <p:blipFill>
          <a:blip r:embed="rId3">
            <a:alphaModFix/>
          </a:blip>
          <a:stretch>
            <a:fillRect/>
          </a:stretch>
        </p:blipFill>
        <p:spPr>
          <a:xfrm>
            <a:off x="3987575" y="86975"/>
            <a:ext cx="3843126" cy="2348275"/>
          </a:xfrm>
          <a:prstGeom prst="rect">
            <a:avLst/>
          </a:prstGeom>
          <a:noFill/>
          <a:ln>
            <a:noFill/>
          </a:ln>
        </p:spPr>
      </p:pic>
      <p:pic>
        <p:nvPicPr>
          <p:cNvPr id="170" name="Google Shape;170;p27"/>
          <p:cNvPicPr preferRelativeResize="0"/>
          <p:nvPr/>
        </p:nvPicPr>
        <p:blipFill>
          <a:blip r:embed="rId4">
            <a:alphaModFix/>
          </a:blip>
          <a:stretch>
            <a:fillRect/>
          </a:stretch>
        </p:blipFill>
        <p:spPr>
          <a:xfrm>
            <a:off x="3043009" y="2435250"/>
            <a:ext cx="5852414" cy="2582899"/>
          </a:xfrm>
          <a:prstGeom prst="rect">
            <a:avLst/>
          </a:prstGeom>
          <a:noFill/>
          <a:ln>
            <a:noFill/>
          </a:ln>
        </p:spPr>
      </p:pic>
      <p:pic>
        <p:nvPicPr>
          <p:cNvPr id="171" name="Google Shape;171;p27"/>
          <p:cNvPicPr preferRelativeResize="0"/>
          <p:nvPr/>
        </p:nvPicPr>
        <p:blipFill>
          <a:blip r:embed="rId5">
            <a:alphaModFix/>
          </a:blip>
          <a:stretch>
            <a:fillRect/>
          </a:stretch>
        </p:blipFill>
        <p:spPr>
          <a:xfrm>
            <a:off x="55175" y="1666850"/>
            <a:ext cx="3734575" cy="2582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nvSpPr>
        <p:spPr>
          <a:xfrm>
            <a:off x="318200" y="417925"/>
            <a:ext cx="2287200" cy="16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iw" sz="3800">
                <a:solidFill>
                  <a:srgbClr val="333F70"/>
                </a:solidFill>
              </a:rPr>
              <a:t>Cleaning Data:</a:t>
            </a:r>
            <a:endParaRPr sz="2000"/>
          </a:p>
        </p:txBody>
      </p:sp>
      <p:sp>
        <p:nvSpPr>
          <p:cNvPr id="177" name="Google Shape;177;p28"/>
          <p:cNvSpPr/>
          <p:nvPr/>
        </p:nvSpPr>
        <p:spPr>
          <a:xfrm>
            <a:off x="1417625" y="2093900"/>
            <a:ext cx="2571900" cy="9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w"/>
              <a:t>Remove samples with NaN values in </a:t>
            </a:r>
            <a:r>
              <a:rPr lang="iw"/>
              <a:t>most</a:t>
            </a:r>
            <a:r>
              <a:rPr lang="iw"/>
              <a:t> of features (2 samples).</a:t>
            </a:r>
            <a:endParaRPr/>
          </a:p>
        </p:txBody>
      </p:sp>
      <p:sp>
        <p:nvSpPr>
          <p:cNvPr id="178" name="Google Shape;178;p28"/>
          <p:cNvSpPr/>
          <p:nvPr/>
        </p:nvSpPr>
        <p:spPr>
          <a:xfrm>
            <a:off x="4572000" y="2095500"/>
            <a:ext cx="2571900" cy="9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w"/>
              <a:t>Feature Selection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nvSpPr>
        <p:spPr>
          <a:xfrm>
            <a:off x="449850" y="3744825"/>
            <a:ext cx="6516000" cy="44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500"/>
              <a:buFont typeface="Arial"/>
              <a:buNone/>
            </a:pPr>
            <a:r>
              <a:rPr lang="iw" sz="1500">
                <a:solidFill>
                  <a:schemeClr val="dk1"/>
                </a:solidFill>
              </a:rPr>
              <a:t>Removed rows with Nan in most of the features.</a:t>
            </a:r>
            <a:endParaRPr sz="1800">
              <a:solidFill>
                <a:schemeClr val="dk1"/>
              </a:solidFill>
            </a:endParaRPr>
          </a:p>
        </p:txBody>
      </p:sp>
      <p:sp>
        <p:nvSpPr>
          <p:cNvPr id="184" name="Google Shape;184;p29"/>
          <p:cNvSpPr txBox="1"/>
          <p:nvPr/>
        </p:nvSpPr>
        <p:spPr>
          <a:xfrm>
            <a:off x="318200" y="417925"/>
            <a:ext cx="2287200" cy="16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iw" sz="3800">
                <a:solidFill>
                  <a:srgbClr val="333F70"/>
                </a:solidFill>
              </a:rPr>
              <a:t>Cleaning Data:</a:t>
            </a:r>
            <a:endParaRPr sz="2000"/>
          </a:p>
        </p:txBody>
      </p:sp>
      <p:pic>
        <p:nvPicPr>
          <p:cNvPr id="185" name="Google Shape;185;p29"/>
          <p:cNvPicPr preferRelativeResize="0"/>
          <p:nvPr/>
        </p:nvPicPr>
        <p:blipFill rotWithShape="1">
          <a:blip r:embed="rId3">
            <a:alphaModFix/>
          </a:blip>
          <a:srcRect b="13449" l="0" r="4662" t="0"/>
          <a:stretch/>
        </p:blipFill>
        <p:spPr>
          <a:xfrm>
            <a:off x="223750" y="4363800"/>
            <a:ext cx="8427200" cy="517575"/>
          </a:xfrm>
          <a:prstGeom prst="rect">
            <a:avLst/>
          </a:prstGeom>
          <a:noFill/>
          <a:ln>
            <a:noFill/>
          </a:ln>
        </p:spPr>
      </p:pic>
      <p:grpSp>
        <p:nvGrpSpPr>
          <p:cNvPr id="186" name="Google Shape;186;p29"/>
          <p:cNvGrpSpPr/>
          <p:nvPr/>
        </p:nvGrpSpPr>
        <p:grpSpPr>
          <a:xfrm>
            <a:off x="3039250" y="230325"/>
            <a:ext cx="5708500" cy="3040625"/>
            <a:chOff x="955525" y="1116650"/>
            <a:chExt cx="5708500" cy="3040625"/>
          </a:xfrm>
        </p:grpSpPr>
        <p:sp>
          <p:nvSpPr>
            <p:cNvPr id="187" name="Google Shape;187;p29"/>
            <p:cNvSpPr txBox="1"/>
            <p:nvPr/>
          </p:nvSpPr>
          <p:spPr>
            <a:xfrm>
              <a:off x="1398550" y="3823075"/>
              <a:ext cx="1162500" cy="334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iw" sz="1050">
                  <a:solidFill>
                    <a:srgbClr val="001080"/>
                  </a:solidFill>
                  <a:highlight>
                    <a:srgbClr val="FFFFFF"/>
                  </a:highlight>
                  <a:latin typeface="Courier New"/>
                  <a:ea typeface="Courier New"/>
                  <a:cs typeface="Courier New"/>
                  <a:sym typeface="Courier New"/>
                </a:rPr>
                <a:t>train_data</a:t>
              </a:r>
              <a:endParaRPr sz="1800">
                <a:solidFill>
                  <a:schemeClr val="dk2"/>
                </a:solidFill>
              </a:endParaRPr>
            </a:p>
          </p:txBody>
        </p:sp>
        <p:sp>
          <p:nvSpPr>
            <p:cNvPr id="188" name="Google Shape;188;p29"/>
            <p:cNvSpPr txBox="1"/>
            <p:nvPr/>
          </p:nvSpPr>
          <p:spPr>
            <a:xfrm>
              <a:off x="3345375" y="3823075"/>
              <a:ext cx="1162500" cy="334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iw" sz="1050">
                  <a:solidFill>
                    <a:srgbClr val="001080"/>
                  </a:solidFill>
                  <a:highlight>
                    <a:srgbClr val="FFFFFF"/>
                  </a:highlight>
                  <a:latin typeface="Courier New"/>
                  <a:ea typeface="Courier New"/>
                  <a:cs typeface="Courier New"/>
                  <a:sym typeface="Courier New"/>
                </a:rPr>
                <a:t>valid_data</a:t>
              </a:r>
              <a:endParaRPr sz="1800">
                <a:solidFill>
                  <a:schemeClr val="dk2"/>
                </a:solidFill>
              </a:endParaRPr>
            </a:p>
          </p:txBody>
        </p:sp>
        <p:pic>
          <p:nvPicPr>
            <p:cNvPr id="189" name="Google Shape;189;p29"/>
            <p:cNvPicPr preferRelativeResize="0"/>
            <p:nvPr/>
          </p:nvPicPr>
          <p:blipFill>
            <a:blip r:embed="rId4">
              <a:alphaModFix/>
            </a:blip>
            <a:stretch>
              <a:fillRect/>
            </a:stretch>
          </p:blipFill>
          <p:spPr>
            <a:xfrm>
              <a:off x="955525" y="1116650"/>
              <a:ext cx="1855762" cy="2743300"/>
            </a:xfrm>
            <a:prstGeom prst="rect">
              <a:avLst/>
            </a:prstGeom>
            <a:noFill/>
            <a:ln>
              <a:noFill/>
            </a:ln>
          </p:spPr>
        </p:pic>
        <p:pic>
          <p:nvPicPr>
            <p:cNvPr id="190" name="Google Shape;190;p29"/>
            <p:cNvPicPr preferRelativeResize="0"/>
            <p:nvPr/>
          </p:nvPicPr>
          <p:blipFill>
            <a:blip r:embed="rId5">
              <a:alphaModFix/>
            </a:blip>
            <a:stretch>
              <a:fillRect/>
            </a:stretch>
          </p:blipFill>
          <p:spPr>
            <a:xfrm>
              <a:off x="4858375" y="1198350"/>
              <a:ext cx="1805650" cy="2658535"/>
            </a:xfrm>
            <a:prstGeom prst="rect">
              <a:avLst/>
            </a:prstGeom>
            <a:noFill/>
            <a:ln>
              <a:noFill/>
            </a:ln>
          </p:spPr>
        </p:pic>
        <p:pic>
          <p:nvPicPr>
            <p:cNvPr id="191" name="Google Shape;191;p29"/>
            <p:cNvPicPr preferRelativeResize="0"/>
            <p:nvPr/>
          </p:nvPicPr>
          <p:blipFill>
            <a:blip r:embed="rId6">
              <a:alphaModFix/>
            </a:blip>
            <a:stretch>
              <a:fillRect/>
            </a:stretch>
          </p:blipFill>
          <p:spPr>
            <a:xfrm>
              <a:off x="2988716" y="1175813"/>
              <a:ext cx="1805668" cy="2673400"/>
            </a:xfrm>
            <a:prstGeom prst="rect">
              <a:avLst/>
            </a:prstGeom>
            <a:noFill/>
            <a:ln>
              <a:noFill/>
            </a:ln>
          </p:spPr>
        </p:pic>
        <p:sp>
          <p:nvSpPr>
            <p:cNvPr id="192" name="Google Shape;192;p29"/>
            <p:cNvSpPr txBox="1"/>
            <p:nvPr/>
          </p:nvSpPr>
          <p:spPr>
            <a:xfrm>
              <a:off x="5015725" y="3823075"/>
              <a:ext cx="1162500" cy="334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iw" sz="1050">
                  <a:solidFill>
                    <a:srgbClr val="001080"/>
                  </a:solidFill>
                  <a:highlight>
                    <a:srgbClr val="FFFFFF"/>
                  </a:highlight>
                  <a:latin typeface="Courier New"/>
                  <a:ea typeface="Courier New"/>
                  <a:cs typeface="Courier New"/>
                  <a:sym typeface="Courier New"/>
                </a:rPr>
                <a:t>test_data</a:t>
              </a:r>
              <a:endParaRPr sz="1800">
                <a:solidFill>
                  <a:schemeClr val="dk2"/>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nvSpPr>
        <p:spPr>
          <a:xfrm>
            <a:off x="318200" y="417925"/>
            <a:ext cx="8316300" cy="14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iw" sz="3800">
                <a:solidFill>
                  <a:srgbClr val="333F70"/>
                </a:solidFill>
              </a:rPr>
              <a:t>Cleaning Data - Feature Selection:</a:t>
            </a:r>
            <a:endParaRPr sz="3800">
              <a:solidFill>
                <a:srgbClr val="333F70"/>
              </a:solidFill>
            </a:endParaRPr>
          </a:p>
        </p:txBody>
      </p:sp>
      <p:pic>
        <p:nvPicPr>
          <p:cNvPr id="198" name="Google Shape;198;p30"/>
          <p:cNvPicPr preferRelativeResize="0"/>
          <p:nvPr/>
        </p:nvPicPr>
        <p:blipFill>
          <a:blip r:embed="rId3">
            <a:alphaModFix/>
          </a:blip>
          <a:stretch>
            <a:fillRect/>
          </a:stretch>
        </p:blipFill>
        <p:spPr>
          <a:xfrm>
            <a:off x="274375" y="1974025"/>
            <a:ext cx="3856599" cy="875025"/>
          </a:xfrm>
          <a:prstGeom prst="rect">
            <a:avLst/>
          </a:prstGeom>
          <a:noFill/>
          <a:ln>
            <a:noFill/>
          </a:ln>
        </p:spPr>
      </p:pic>
      <p:pic>
        <p:nvPicPr>
          <p:cNvPr id="199" name="Google Shape;199;p30"/>
          <p:cNvPicPr preferRelativeResize="0"/>
          <p:nvPr/>
        </p:nvPicPr>
        <p:blipFill>
          <a:blip r:embed="rId3">
            <a:alphaModFix/>
          </a:blip>
          <a:stretch>
            <a:fillRect/>
          </a:stretch>
        </p:blipFill>
        <p:spPr>
          <a:xfrm>
            <a:off x="269400" y="3445275"/>
            <a:ext cx="3856599" cy="875025"/>
          </a:xfrm>
          <a:prstGeom prst="rect">
            <a:avLst/>
          </a:prstGeom>
          <a:noFill/>
          <a:ln>
            <a:noFill/>
          </a:ln>
        </p:spPr>
      </p:pic>
      <p:pic>
        <p:nvPicPr>
          <p:cNvPr id="200" name="Google Shape;200;p30"/>
          <p:cNvPicPr preferRelativeResize="0"/>
          <p:nvPr/>
        </p:nvPicPr>
        <p:blipFill>
          <a:blip r:embed="rId3">
            <a:alphaModFix/>
          </a:blip>
          <a:stretch>
            <a:fillRect/>
          </a:stretch>
        </p:blipFill>
        <p:spPr>
          <a:xfrm>
            <a:off x="5003400" y="1974025"/>
            <a:ext cx="3856599" cy="875025"/>
          </a:xfrm>
          <a:prstGeom prst="rect">
            <a:avLst/>
          </a:prstGeom>
          <a:noFill/>
          <a:ln>
            <a:noFill/>
          </a:ln>
        </p:spPr>
      </p:pic>
      <p:pic>
        <p:nvPicPr>
          <p:cNvPr id="201" name="Google Shape;201;p30"/>
          <p:cNvPicPr preferRelativeResize="0"/>
          <p:nvPr/>
        </p:nvPicPr>
        <p:blipFill>
          <a:blip r:embed="rId3">
            <a:alphaModFix/>
          </a:blip>
          <a:stretch>
            <a:fillRect/>
          </a:stretch>
        </p:blipFill>
        <p:spPr>
          <a:xfrm>
            <a:off x="4998425" y="3445275"/>
            <a:ext cx="3856599" cy="875025"/>
          </a:xfrm>
          <a:prstGeom prst="rect">
            <a:avLst/>
          </a:prstGeom>
          <a:noFill/>
          <a:ln>
            <a:noFill/>
          </a:ln>
        </p:spPr>
      </p:pic>
      <p:sp>
        <p:nvSpPr>
          <p:cNvPr id="202" name="Google Shape;202;p30"/>
          <p:cNvSpPr txBox="1"/>
          <p:nvPr/>
        </p:nvSpPr>
        <p:spPr>
          <a:xfrm>
            <a:off x="446400" y="2145775"/>
            <a:ext cx="3000000" cy="477000"/>
          </a:xfrm>
          <a:prstGeom prst="rect">
            <a:avLst/>
          </a:prstGeom>
          <a:noFill/>
          <a:ln>
            <a:noFill/>
          </a:ln>
        </p:spPr>
        <p:txBody>
          <a:bodyPr anchorCtr="0" anchor="t" bIns="91425" lIns="91425" spcFirstLastPara="1" rIns="91425" wrap="square" tIns="91425">
            <a:spAutoFit/>
          </a:bodyPr>
          <a:lstStyle/>
          <a:p>
            <a:pPr indent="0" lvl="0" marL="0" rtl="1" algn="l">
              <a:lnSpc>
                <a:spcPct val="218181"/>
              </a:lnSpc>
              <a:spcBef>
                <a:spcPts val="0"/>
              </a:spcBef>
              <a:spcAft>
                <a:spcPts val="0"/>
              </a:spcAft>
              <a:buNone/>
            </a:pPr>
            <a:r>
              <a:rPr b="1" lang="iw" sz="1900">
                <a:solidFill>
                  <a:srgbClr val="333F70"/>
                </a:solidFill>
              </a:rPr>
              <a:t>Context</a:t>
            </a:r>
            <a:endParaRPr b="1" sz="1900">
              <a:solidFill>
                <a:srgbClr val="333F70"/>
              </a:solidFill>
            </a:endParaRPr>
          </a:p>
        </p:txBody>
      </p:sp>
      <p:sp>
        <p:nvSpPr>
          <p:cNvPr id="203" name="Google Shape;203;p30"/>
          <p:cNvSpPr txBox="1"/>
          <p:nvPr/>
        </p:nvSpPr>
        <p:spPr>
          <a:xfrm>
            <a:off x="451600" y="3644288"/>
            <a:ext cx="3000000" cy="4770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0"/>
              </a:spcBef>
              <a:spcAft>
                <a:spcPts val="0"/>
              </a:spcAft>
              <a:buNone/>
            </a:pPr>
            <a:r>
              <a:rPr b="1" lang="iw" sz="1900">
                <a:solidFill>
                  <a:srgbClr val="333F70"/>
                </a:solidFill>
              </a:rPr>
              <a:t>Job Title</a:t>
            </a:r>
            <a:endParaRPr b="1" sz="1900">
              <a:solidFill>
                <a:srgbClr val="333F70"/>
              </a:solidFill>
            </a:endParaRPr>
          </a:p>
        </p:txBody>
      </p:sp>
      <p:sp>
        <p:nvSpPr>
          <p:cNvPr id="204" name="Google Shape;204;p30"/>
          <p:cNvSpPr txBox="1"/>
          <p:nvPr/>
        </p:nvSpPr>
        <p:spPr>
          <a:xfrm>
            <a:off x="5315975" y="366245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w" sz="1900">
                <a:solidFill>
                  <a:srgbClr val="333F70"/>
                </a:solidFill>
              </a:rPr>
              <a:t>Speaker</a:t>
            </a:r>
            <a:endParaRPr/>
          </a:p>
        </p:txBody>
      </p:sp>
      <p:sp>
        <p:nvSpPr>
          <p:cNvPr id="205" name="Google Shape;205;p30"/>
          <p:cNvSpPr txBox="1"/>
          <p:nvPr/>
        </p:nvSpPr>
        <p:spPr>
          <a:xfrm>
            <a:off x="5194225" y="2173038"/>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w" sz="1900">
                <a:solidFill>
                  <a:srgbClr val="333F70"/>
                </a:solidFill>
              </a:rPr>
              <a:t>State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nvSpPr>
        <p:spPr>
          <a:xfrm>
            <a:off x="332975" y="264900"/>
            <a:ext cx="43131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Statistical Analysis</a:t>
            </a:r>
            <a:endParaRPr sz="4200">
              <a:latin typeface="Calibri"/>
              <a:ea typeface="Calibri"/>
              <a:cs typeface="Calibri"/>
              <a:sym typeface="Calibri"/>
            </a:endParaRPr>
          </a:p>
        </p:txBody>
      </p:sp>
      <p:pic>
        <p:nvPicPr>
          <p:cNvPr id="211" name="Google Shape;211;p31"/>
          <p:cNvPicPr preferRelativeResize="0"/>
          <p:nvPr/>
        </p:nvPicPr>
        <p:blipFill>
          <a:blip r:embed="rId3">
            <a:alphaModFix/>
          </a:blip>
          <a:stretch>
            <a:fillRect/>
          </a:stretch>
        </p:blipFill>
        <p:spPr>
          <a:xfrm>
            <a:off x="255124" y="2074174"/>
            <a:ext cx="3538700" cy="1474875"/>
          </a:xfrm>
          <a:prstGeom prst="rect">
            <a:avLst/>
          </a:prstGeom>
          <a:noFill/>
          <a:ln>
            <a:noFill/>
          </a:ln>
        </p:spPr>
      </p:pic>
      <p:pic>
        <p:nvPicPr>
          <p:cNvPr id="212" name="Google Shape;212;p31"/>
          <p:cNvPicPr preferRelativeResize="0"/>
          <p:nvPr/>
        </p:nvPicPr>
        <p:blipFill>
          <a:blip r:embed="rId4">
            <a:alphaModFix/>
          </a:blip>
          <a:stretch>
            <a:fillRect/>
          </a:stretch>
        </p:blipFill>
        <p:spPr>
          <a:xfrm>
            <a:off x="3946224" y="1186800"/>
            <a:ext cx="4236912" cy="3804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0" y="0"/>
            <a:ext cx="9143997" cy="5143499"/>
          </a:xfrm>
          <a:prstGeom prst="rect">
            <a:avLst/>
          </a:prstGeom>
          <a:noFill/>
          <a:ln>
            <a:noFill/>
          </a:ln>
        </p:spPr>
      </p:pic>
      <p:pic>
        <p:nvPicPr>
          <p:cNvPr id="64" name="Google Shape;64;p14"/>
          <p:cNvPicPr preferRelativeResize="0"/>
          <p:nvPr/>
        </p:nvPicPr>
        <p:blipFill>
          <a:blip r:embed="rId4">
            <a:alphaModFix/>
          </a:blip>
          <a:stretch>
            <a:fillRect/>
          </a:stretch>
        </p:blipFill>
        <p:spPr>
          <a:xfrm>
            <a:off x="0" y="0"/>
            <a:ext cx="3818700" cy="559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nvSpPr>
        <p:spPr>
          <a:xfrm>
            <a:off x="620250" y="537050"/>
            <a:ext cx="4196700" cy="21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Basic Model:</a:t>
            </a:r>
            <a:endParaRPr sz="3800">
              <a:solidFill>
                <a:srgbClr val="333F70"/>
              </a:solidFill>
            </a:endParaRPr>
          </a:p>
          <a:p>
            <a:pPr indent="0" lvl="0" marL="0" marR="0" rtl="0" algn="l">
              <a:lnSpc>
                <a:spcPct val="115000"/>
              </a:lnSpc>
              <a:spcBef>
                <a:spcPts val="0"/>
              </a:spcBef>
              <a:spcAft>
                <a:spcPts val="0"/>
              </a:spcAft>
              <a:buNone/>
            </a:pPr>
            <a:r>
              <a:rPr lang="iw" sz="3800">
                <a:solidFill>
                  <a:srgbClr val="333F70"/>
                </a:solidFill>
              </a:rPr>
              <a:t>Hyperparameter</a:t>
            </a:r>
            <a:endParaRPr sz="3800">
              <a:solidFill>
                <a:srgbClr val="333F70"/>
              </a:solidFill>
            </a:endParaRPr>
          </a:p>
          <a:p>
            <a:pPr indent="0" lvl="0" marL="0" marR="0" rtl="0" algn="l">
              <a:lnSpc>
                <a:spcPct val="115000"/>
              </a:lnSpc>
              <a:spcBef>
                <a:spcPts val="0"/>
              </a:spcBef>
              <a:spcAft>
                <a:spcPts val="0"/>
              </a:spcAft>
              <a:buNone/>
            </a:pPr>
            <a:r>
              <a:rPr lang="iw" sz="3800">
                <a:solidFill>
                  <a:srgbClr val="333F70"/>
                </a:solidFill>
              </a:rPr>
              <a:t>T</a:t>
            </a:r>
            <a:r>
              <a:rPr lang="iw" sz="3800">
                <a:solidFill>
                  <a:srgbClr val="333F70"/>
                </a:solidFill>
              </a:rPr>
              <a:t>uning </a:t>
            </a:r>
            <a:endParaRPr sz="4200">
              <a:latin typeface="Calibri"/>
              <a:ea typeface="Calibri"/>
              <a:cs typeface="Calibri"/>
              <a:sym typeface="Calibri"/>
            </a:endParaRPr>
          </a:p>
        </p:txBody>
      </p:sp>
      <p:pic>
        <p:nvPicPr>
          <p:cNvPr id="218" name="Google Shape;218;p32"/>
          <p:cNvPicPr preferRelativeResize="0"/>
          <p:nvPr/>
        </p:nvPicPr>
        <p:blipFill>
          <a:blip r:embed="rId3">
            <a:alphaModFix/>
          </a:blip>
          <a:stretch>
            <a:fillRect/>
          </a:stretch>
        </p:blipFill>
        <p:spPr>
          <a:xfrm>
            <a:off x="9632025" y="2207250"/>
            <a:ext cx="2435426" cy="2435426"/>
          </a:xfrm>
          <a:prstGeom prst="rect">
            <a:avLst/>
          </a:prstGeom>
          <a:noFill/>
          <a:ln>
            <a:noFill/>
          </a:ln>
        </p:spPr>
      </p:pic>
      <p:pic>
        <p:nvPicPr>
          <p:cNvPr id="219" name="Google Shape;219;p32"/>
          <p:cNvPicPr preferRelativeResize="0"/>
          <p:nvPr/>
        </p:nvPicPr>
        <p:blipFill>
          <a:blip r:embed="rId4">
            <a:alphaModFix/>
          </a:blip>
          <a:stretch>
            <a:fillRect/>
          </a:stretch>
        </p:blipFill>
        <p:spPr>
          <a:xfrm>
            <a:off x="4577400" y="624259"/>
            <a:ext cx="4196701" cy="4169616"/>
          </a:xfrm>
          <a:prstGeom prst="rect">
            <a:avLst/>
          </a:prstGeom>
          <a:noFill/>
          <a:ln>
            <a:noFill/>
          </a:ln>
        </p:spPr>
      </p:pic>
      <p:sp>
        <p:nvSpPr>
          <p:cNvPr id="220" name="Google Shape;220;p32"/>
          <p:cNvSpPr txBox="1"/>
          <p:nvPr/>
        </p:nvSpPr>
        <p:spPr>
          <a:xfrm>
            <a:off x="701575" y="3290450"/>
            <a:ext cx="2630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w" sz="1800">
                <a:solidFill>
                  <a:schemeClr val="dk2"/>
                </a:solidFill>
              </a:rPr>
              <a:t>n_estimators = 300</a:t>
            </a:r>
            <a:endParaRPr sz="1800">
              <a:solidFill>
                <a:schemeClr val="dk2"/>
              </a:solidFill>
            </a:endParaRPr>
          </a:p>
          <a:p>
            <a:pPr indent="0" lvl="0" marL="0" rtl="0" algn="l">
              <a:spcBef>
                <a:spcPts val="0"/>
              </a:spcBef>
              <a:spcAft>
                <a:spcPts val="0"/>
              </a:spcAft>
              <a:buClr>
                <a:schemeClr val="dk1"/>
              </a:buClr>
              <a:buSzPts val="1100"/>
              <a:buFont typeface="Arial"/>
              <a:buNone/>
            </a:pPr>
            <a:r>
              <a:rPr lang="iw" sz="1800">
                <a:solidFill>
                  <a:schemeClr val="dk2"/>
                </a:solidFill>
              </a:rPr>
              <a:t>max_depth = 20</a:t>
            </a:r>
            <a:endParaRPr sz="1800">
              <a:solidFill>
                <a:schemeClr val="dk2"/>
              </a:solidFill>
            </a:endParaRPr>
          </a:p>
          <a:p>
            <a:pPr indent="0" lvl="0" marL="0" rtl="0" algn="l">
              <a:spcBef>
                <a:spcPts val="0"/>
              </a:spcBef>
              <a:spcAft>
                <a:spcPts val="0"/>
              </a:spcAft>
              <a:buClr>
                <a:schemeClr val="dk1"/>
              </a:buClr>
              <a:buSzPts val="1100"/>
              <a:buFont typeface="Arial"/>
              <a:buNone/>
            </a:pPr>
            <a:r>
              <a:rPr lang="iw" sz="1800">
                <a:solidFill>
                  <a:schemeClr val="dk2"/>
                </a:solidFill>
              </a:rPr>
              <a:t>min_samples_split = 5</a:t>
            </a:r>
            <a:endParaRPr sz="1800">
              <a:solidFill>
                <a:schemeClr val="dk2"/>
              </a:solidFill>
            </a:endParaRPr>
          </a:p>
          <a:p>
            <a:pPr indent="0" lvl="0" marL="0" rtl="0" algn="l">
              <a:spcBef>
                <a:spcPts val="0"/>
              </a:spcBef>
              <a:spcAft>
                <a:spcPts val="0"/>
              </a:spcAft>
              <a:buClr>
                <a:schemeClr val="dk1"/>
              </a:buClr>
              <a:buSzPts val="1100"/>
              <a:buFont typeface="Arial"/>
              <a:buNone/>
            </a:pPr>
            <a:r>
              <a:rPr lang="iw" sz="1800">
                <a:solidFill>
                  <a:schemeClr val="dk2"/>
                </a:solidFill>
              </a:rPr>
              <a:t>min_samples_leaf = 15</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nvSpPr>
        <p:spPr>
          <a:xfrm>
            <a:off x="620250" y="537050"/>
            <a:ext cx="6548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Basic Model: Random forest</a:t>
            </a:r>
            <a:endParaRPr sz="3800">
              <a:solidFill>
                <a:srgbClr val="333F70"/>
              </a:solidFill>
            </a:endParaRPr>
          </a:p>
        </p:txBody>
      </p:sp>
      <p:pic>
        <p:nvPicPr>
          <p:cNvPr id="226" name="Google Shape;226;p33"/>
          <p:cNvPicPr preferRelativeResize="0"/>
          <p:nvPr/>
        </p:nvPicPr>
        <p:blipFill rotWithShape="1">
          <a:blip r:embed="rId3">
            <a:alphaModFix/>
          </a:blip>
          <a:srcRect b="0" l="0" r="12134" t="0"/>
          <a:stretch/>
        </p:blipFill>
        <p:spPr>
          <a:xfrm>
            <a:off x="-3453400" y="1225900"/>
            <a:ext cx="3615000" cy="3229225"/>
          </a:xfrm>
          <a:prstGeom prst="rect">
            <a:avLst/>
          </a:prstGeom>
          <a:noFill/>
          <a:ln>
            <a:noFill/>
          </a:ln>
        </p:spPr>
      </p:pic>
      <p:pic>
        <p:nvPicPr>
          <p:cNvPr id="227" name="Google Shape;227;p33"/>
          <p:cNvPicPr preferRelativeResize="0"/>
          <p:nvPr/>
        </p:nvPicPr>
        <p:blipFill rotWithShape="1">
          <a:blip r:embed="rId4">
            <a:alphaModFix/>
          </a:blip>
          <a:srcRect b="3623" l="0" r="0" t="0"/>
          <a:stretch/>
        </p:blipFill>
        <p:spPr>
          <a:xfrm>
            <a:off x="9210499" y="1135175"/>
            <a:ext cx="3668050" cy="3182250"/>
          </a:xfrm>
          <a:prstGeom prst="rect">
            <a:avLst/>
          </a:prstGeom>
          <a:noFill/>
          <a:ln>
            <a:noFill/>
          </a:ln>
        </p:spPr>
      </p:pic>
      <p:sp>
        <p:nvSpPr>
          <p:cNvPr id="228" name="Google Shape;228;p33"/>
          <p:cNvSpPr txBox="1"/>
          <p:nvPr/>
        </p:nvSpPr>
        <p:spPr>
          <a:xfrm>
            <a:off x="1798750" y="4735975"/>
            <a:ext cx="10638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iw" sz="1050">
                <a:solidFill>
                  <a:srgbClr val="001080"/>
                </a:solidFill>
                <a:highlight>
                  <a:schemeClr val="lt1"/>
                </a:highlight>
                <a:latin typeface="Courier New"/>
                <a:ea typeface="Courier New"/>
                <a:cs typeface="Courier New"/>
                <a:sym typeface="Courier New"/>
              </a:rPr>
              <a:t>valid_data</a:t>
            </a:r>
            <a:endParaRPr/>
          </a:p>
        </p:txBody>
      </p:sp>
      <p:sp>
        <p:nvSpPr>
          <p:cNvPr id="229" name="Google Shape;229;p33"/>
          <p:cNvSpPr txBox="1"/>
          <p:nvPr/>
        </p:nvSpPr>
        <p:spPr>
          <a:xfrm>
            <a:off x="5840500" y="4735975"/>
            <a:ext cx="9903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iw" sz="1050">
                <a:solidFill>
                  <a:srgbClr val="001080"/>
                </a:solidFill>
                <a:highlight>
                  <a:schemeClr val="lt1"/>
                </a:highlight>
                <a:latin typeface="Courier New"/>
                <a:ea typeface="Courier New"/>
                <a:cs typeface="Courier New"/>
                <a:sym typeface="Courier New"/>
              </a:rPr>
              <a:t>test</a:t>
            </a:r>
            <a:r>
              <a:rPr lang="iw" sz="1050">
                <a:solidFill>
                  <a:srgbClr val="001080"/>
                </a:solidFill>
                <a:highlight>
                  <a:schemeClr val="lt1"/>
                </a:highlight>
                <a:latin typeface="Courier New"/>
                <a:ea typeface="Courier New"/>
                <a:cs typeface="Courier New"/>
                <a:sym typeface="Courier New"/>
              </a:rPr>
              <a:t>_data</a:t>
            </a:r>
            <a:endParaRPr/>
          </a:p>
        </p:txBody>
      </p:sp>
      <p:pic>
        <p:nvPicPr>
          <p:cNvPr id="230" name="Google Shape;230;p33"/>
          <p:cNvPicPr preferRelativeResize="0"/>
          <p:nvPr/>
        </p:nvPicPr>
        <p:blipFill>
          <a:blip r:embed="rId5">
            <a:alphaModFix/>
          </a:blip>
          <a:stretch>
            <a:fillRect/>
          </a:stretch>
        </p:blipFill>
        <p:spPr>
          <a:xfrm>
            <a:off x="455400" y="1820925"/>
            <a:ext cx="3426375" cy="2875075"/>
          </a:xfrm>
          <a:prstGeom prst="rect">
            <a:avLst/>
          </a:prstGeom>
          <a:noFill/>
          <a:ln>
            <a:noFill/>
          </a:ln>
        </p:spPr>
      </p:pic>
      <p:pic>
        <p:nvPicPr>
          <p:cNvPr id="231" name="Google Shape;231;p33"/>
          <p:cNvPicPr preferRelativeResize="0"/>
          <p:nvPr/>
        </p:nvPicPr>
        <p:blipFill>
          <a:blip r:embed="rId6">
            <a:alphaModFix/>
          </a:blip>
          <a:stretch>
            <a:fillRect/>
          </a:stretch>
        </p:blipFill>
        <p:spPr>
          <a:xfrm>
            <a:off x="620256" y="1437548"/>
            <a:ext cx="2369094" cy="346200"/>
          </a:xfrm>
          <a:prstGeom prst="rect">
            <a:avLst/>
          </a:prstGeom>
          <a:noFill/>
          <a:ln>
            <a:noFill/>
          </a:ln>
        </p:spPr>
      </p:pic>
      <p:pic>
        <p:nvPicPr>
          <p:cNvPr id="232" name="Google Shape;232;p33"/>
          <p:cNvPicPr preferRelativeResize="0"/>
          <p:nvPr/>
        </p:nvPicPr>
        <p:blipFill>
          <a:blip r:embed="rId7">
            <a:alphaModFix/>
          </a:blip>
          <a:stretch>
            <a:fillRect/>
          </a:stretch>
        </p:blipFill>
        <p:spPr>
          <a:xfrm>
            <a:off x="4446025" y="1903725"/>
            <a:ext cx="3307799" cy="2775575"/>
          </a:xfrm>
          <a:prstGeom prst="rect">
            <a:avLst/>
          </a:prstGeom>
          <a:noFill/>
          <a:ln>
            <a:noFill/>
          </a:ln>
        </p:spPr>
      </p:pic>
      <p:pic>
        <p:nvPicPr>
          <p:cNvPr id="233" name="Google Shape;233;p33"/>
          <p:cNvPicPr preferRelativeResize="0"/>
          <p:nvPr/>
        </p:nvPicPr>
        <p:blipFill>
          <a:blip r:embed="rId8">
            <a:alphaModFix/>
          </a:blip>
          <a:stretch>
            <a:fillRect/>
          </a:stretch>
        </p:blipFill>
        <p:spPr>
          <a:xfrm>
            <a:off x="4571993" y="1421974"/>
            <a:ext cx="2657481" cy="428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nvSpPr>
        <p:spPr>
          <a:xfrm>
            <a:off x="620250" y="537050"/>
            <a:ext cx="6548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Error Analysis - Test data set</a:t>
            </a:r>
            <a:endParaRPr sz="3800">
              <a:solidFill>
                <a:srgbClr val="333F70"/>
              </a:solidFill>
            </a:endParaRPr>
          </a:p>
        </p:txBody>
      </p:sp>
      <p:pic>
        <p:nvPicPr>
          <p:cNvPr id="239" name="Google Shape;239;p34"/>
          <p:cNvPicPr preferRelativeResize="0"/>
          <p:nvPr/>
        </p:nvPicPr>
        <p:blipFill>
          <a:blip r:embed="rId3">
            <a:alphaModFix/>
          </a:blip>
          <a:stretch>
            <a:fillRect/>
          </a:stretch>
        </p:blipFill>
        <p:spPr>
          <a:xfrm>
            <a:off x="2251875" y="1306550"/>
            <a:ext cx="4452890" cy="3532150"/>
          </a:xfrm>
          <a:prstGeom prst="rect">
            <a:avLst/>
          </a:prstGeom>
          <a:noFill/>
          <a:ln>
            <a:noFill/>
          </a:ln>
        </p:spPr>
      </p:pic>
      <p:pic>
        <p:nvPicPr>
          <p:cNvPr id="240" name="Google Shape;240;p34"/>
          <p:cNvPicPr preferRelativeResize="0"/>
          <p:nvPr/>
        </p:nvPicPr>
        <p:blipFill rotWithShape="1">
          <a:blip r:embed="rId4">
            <a:alphaModFix/>
          </a:blip>
          <a:srcRect b="0" l="0" r="13314" t="0"/>
          <a:stretch/>
        </p:blipFill>
        <p:spPr>
          <a:xfrm>
            <a:off x="7168950" y="270825"/>
            <a:ext cx="1447900" cy="1301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nvSpPr>
        <p:spPr>
          <a:xfrm>
            <a:off x="620250" y="232250"/>
            <a:ext cx="76935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New F</a:t>
            </a:r>
            <a:r>
              <a:rPr lang="iw" sz="3800">
                <a:solidFill>
                  <a:srgbClr val="333F70"/>
                </a:solidFill>
              </a:rPr>
              <a:t>eature: Credibility Score (%)</a:t>
            </a:r>
            <a:endParaRPr sz="3800">
              <a:solidFill>
                <a:srgbClr val="333F70"/>
              </a:solidFill>
            </a:endParaRPr>
          </a:p>
        </p:txBody>
      </p:sp>
      <p:pic>
        <p:nvPicPr>
          <p:cNvPr id="246" name="Google Shape;246;p35"/>
          <p:cNvPicPr preferRelativeResize="0"/>
          <p:nvPr/>
        </p:nvPicPr>
        <p:blipFill>
          <a:blip r:embed="rId3">
            <a:alphaModFix/>
          </a:blip>
          <a:stretch>
            <a:fillRect/>
          </a:stretch>
        </p:blipFill>
        <p:spPr>
          <a:xfrm>
            <a:off x="5035550" y="1059725"/>
            <a:ext cx="2996948" cy="1931525"/>
          </a:xfrm>
          <a:prstGeom prst="rect">
            <a:avLst/>
          </a:prstGeom>
          <a:noFill/>
          <a:ln>
            <a:noFill/>
          </a:ln>
        </p:spPr>
      </p:pic>
      <p:pic>
        <p:nvPicPr>
          <p:cNvPr id="247" name="Google Shape;247;p35"/>
          <p:cNvPicPr preferRelativeResize="0"/>
          <p:nvPr/>
        </p:nvPicPr>
        <p:blipFill>
          <a:blip r:embed="rId4">
            <a:alphaModFix/>
          </a:blip>
          <a:stretch>
            <a:fillRect/>
          </a:stretch>
        </p:blipFill>
        <p:spPr>
          <a:xfrm>
            <a:off x="5048541" y="3067450"/>
            <a:ext cx="2962610" cy="1931525"/>
          </a:xfrm>
          <a:prstGeom prst="rect">
            <a:avLst/>
          </a:prstGeom>
          <a:noFill/>
          <a:ln>
            <a:noFill/>
          </a:ln>
        </p:spPr>
      </p:pic>
      <p:pic>
        <p:nvPicPr>
          <p:cNvPr id="248" name="Google Shape;248;p35"/>
          <p:cNvPicPr preferRelativeResize="0"/>
          <p:nvPr/>
        </p:nvPicPr>
        <p:blipFill>
          <a:blip r:embed="rId5">
            <a:alphaModFix/>
          </a:blip>
          <a:stretch>
            <a:fillRect/>
          </a:stretch>
        </p:blipFill>
        <p:spPr>
          <a:xfrm>
            <a:off x="152400" y="1215950"/>
            <a:ext cx="4730750" cy="33103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nvSpPr>
        <p:spPr>
          <a:xfrm>
            <a:off x="620250" y="537050"/>
            <a:ext cx="51048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New Feature: TF-IDF</a:t>
            </a:r>
            <a:endParaRPr sz="3800">
              <a:solidFill>
                <a:srgbClr val="333F70"/>
              </a:solidFill>
            </a:endParaRPr>
          </a:p>
        </p:txBody>
      </p:sp>
      <p:sp>
        <p:nvSpPr>
          <p:cNvPr id="254" name="Google Shape;254;p36"/>
          <p:cNvSpPr txBox="1"/>
          <p:nvPr/>
        </p:nvSpPr>
        <p:spPr>
          <a:xfrm>
            <a:off x="169200" y="1624275"/>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Evaluates the importance of each word in the statement relative to all statements, by considering how frequently it appears in the statement (TF) and how unique or rare it is across all statements (IDF).</a:t>
            </a:r>
            <a:endParaRPr/>
          </a:p>
        </p:txBody>
      </p:sp>
      <p:pic>
        <p:nvPicPr>
          <p:cNvPr id="255" name="Google Shape;255;p36"/>
          <p:cNvPicPr preferRelativeResize="0"/>
          <p:nvPr/>
        </p:nvPicPr>
        <p:blipFill>
          <a:blip r:embed="rId3">
            <a:alphaModFix/>
          </a:blip>
          <a:stretch>
            <a:fillRect/>
          </a:stretch>
        </p:blipFill>
        <p:spPr>
          <a:xfrm>
            <a:off x="4077575" y="1505625"/>
            <a:ext cx="4200196" cy="3470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nvSpPr>
        <p:spPr>
          <a:xfrm>
            <a:off x="620250" y="384650"/>
            <a:ext cx="676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New Feature: Topic Modeling</a:t>
            </a:r>
            <a:endParaRPr sz="3800">
              <a:solidFill>
                <a:srgbClr val="333F70"/>
              </a:solidFill>
            </a:endParaRPr>
          </a:p>
        </p:txBody>
      </p:sp>
      <p:pic>
        <p:nvPicPr>
          <p:cNvPr id="261" name="Google Shape;261;p37"/>
          <p:cNvPicPr preferRelativeResize="0"/>
          <p:nvPr/>
        </p:nvPicPr>
        <p:blipFill>
          <a:blip r:embed="rId3">
            <a:alphaModFix/>
          </a:blip>
          <a:stretch>
            <a:fillRect/>
          </a:stretch>
        </p:blipFill>
        <p:spPr>
          <a:xfrm>
            <a:off x="152400" y="1520750"/>
            <a:ext cx="4412631" cy="3470350"/>
          </a:xfrm>
          <a:prstGeom prst="rect">
            <a:avLst/>
          </a:prstGeom>
          <a:noFill/>
          <a:ln>
            <a:noFill/>
          </a:ln>
        </p:spPr>
      </p:pic>
      <p:pic>
        <p:nvPicPr>
          <p:cNvPr id="262" name="Google Shape;262;p37"/>
          <p:cNvPicPr preferRelativeResize="0"/>
          <p:nvPr/>
        </p:nvPicPr>
        <p:blipFill>
          <a:blip r:embed="rId4">
            <a:alphaModFix/>
          </a:blip>
          <a:stretch>
            <a:fillRect/>
          </a:stretch>
        </p:blipFill>
        <p:spPr>
          <a:xfrm>
            <a:off x="4717431" y="1837188"/>
            <a:ext cx="4274171" cy="2837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nvSpPr>
        <p:spPr>
          <a:xfrm>
            <a:off x="620250" y="537050"/>
            <a:ext cx="51516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New Features: Length</a:t>
            </a:r>
            <a:endParaRPr sz="3800">
              <a:solidFill>
                <a:srgbClr val="333F70"/>
              </a:solidFill>
            </a:endParaRPr>
          </a:p>
        </p:txBody>
      </p:sp>
      <p:pic>
        <p:nvPicPr>
          <p:cNvPr id="268" name="Google Shape;268;p38"/>
          <p:cNvPicPr preferRelativeResize="0"/>
          <p:nvPr/>
        </p:nvPicPr>
        <p:blipFill>
          <a:blip r:embed="rId3">
            <a:alphaModFix/>
          </a:blip>
          <a:stretch>
            <a:fillRect/>
          </a:stretch>
        </p:blipFill>
        <p:spPr>
          <a:xfrm>
            <a:off x="4767250" y="1484925"/>
            <a:ext cx="4054824" cy="2894024"/>
          </a:xfrm>
          <a:prstGeom prst="rect">
            <a:avLst/>
          </a:prstGeom>
          <a:noFill/>
          <a:ln>
            <a:noFill/>
          </a:ln>
        </p:spPr>
      </p:pic>
      <p:pic>
        <p:nvPicPr>
          <p:cNvPr id="269" name="Google Shape;269;p38"/>
          <p:cNvPicPr preferRelativeResize="0"/>
          <p:nvPr/>
        </p:nvPicPr>
        <p:blipFill>
          <a:blip r:embed="rId4">
            <a:alphaModFix/>
          </a:blip>
          <a:stretch>
            <a:fillRect/>
          </a:stretch>
        </p:blipFill>
        <p:spPr>
          <a:xfrm>
            <a:off x="541100" y="1456850"/>
            <a:ext cx="3267726" cy="3031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nvSpPr>
        <p:spPr>
          <a:xfrm>
            <a:off x="287650" y="249775"/>
            <a:ext cx="5744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New </a:t>
            </a:r>
            <a:r>
              <a:rPr lang="iw" sz="3800">
                <a:solidFill>
                  <a:srgbClr val="333F70"/>
                </a:solidFill>
              </a:rPr>
              <a:t>Statistical Analysis</a:t>
            </a:r>
            <a:endParaRPr sz="3800">
              <a:solidFill>
                <a:srgbClr val="333F70"/>
              </a:solidFill>
            </a:endParaRPr>
          </a:p>
        </p:txBody>
      </p:sp>
      <p:pic>
        <p:nvPicPr>
          <p:cNvPr id="275" name="Google Shape;275;p39"/>
          <p:cNvPicPr preferRelativeResize="0"/>
          <p:nvPr/>
        </p:nvPicPr>
        <p:blipFill>
          <a:blip r:embed="rId3">
            <a:alphaModFix/>
          </a:blip>
          <a:stretch>
            <a:fillRect/>
          </a:stretch>
        </p:blipFill>
        <p:spPr>
          <a:xfrm>
            <a:off x="255124" y="2074174"/>
            <a:ext cx="3538700" cy="1474875"/>
          </a:xfrm>
          <a:prstGeom prst="rect">
            <a:avLst/>
          </a:prstGeom>
          <a:noFill/>
          <a:ln>
            <a:noFill/>
          </a:ln>
        </p:spPr>
      </p:pic>
      <p:pic>
        <p:nvPicPr>
          <p:cNvPr id="276" name="Google Shape;276;p39"/>
          <p:cNvPicPr preferRelativeResize="0"/>
          <p:nvPr/>
        </p:nvPicPr>
        <p:blipFill>
          <a:blip r:embed="rId4">
            <a:alphaModFix/>
          </a:blip>
          <a:stretch>
            <a:fillRect/>
          </a:stretch>
        </p:blipFill>
        <p:spPr>
          <a:xfrm>
            <a:off x="3946224" y="1171675"/>
            <a:ext cx="4210327" cy="3819426"/>
          </a:xfrm>
          <a:prstGeom prst="rect">
            <a:avLst/>
          </a:prstGeom>
          <a:noFill/>
          <a:ln>
            <a:noFill/>
          </a:ln>
        </p:spPr>
      </p:pic>
      <p:sp>
        <p:nvSpPr>
          <p:cNvPr id="277" name="Google Shape;277;p39"/>
          <p:cNvSpPr/>
          <p:nvPr/>
        </p:nvSpPr>
        <p:spPr>
          <a:xfrm>
            <a:off x="5763325" y="3003238"/>
            <a:ext cx="163500" cy="156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39"/>
          <p:cNvSpPr/>
          <p:nvPr/>
        </p:nvSpPr>
        <p:spPr>
          <a:xfrm>
            <a:off x="5763325" y="2846938"/>
            <a:ext cx="163500" cy="156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nvSpPr>
        <p:spPr>
          <a:xfrm>
            <a:off x="620250" y="308450"/>
            <a:ext cx="81243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New Model: Test Accuracy</a:t>
            </a:r>
            <a:endParaRPr sz="3800">
              <a:solidFill>
                <a:srgbClr val="333F70"/>
              </a:solidFill>
            </a:endParaRPr>
          </a:p>
        </p:txBody>
      </p:sp>
      <p:pic>
        <p:nvPicPr>
          <p:cNvPr id="284" name="Google Shape;284;p40"/>
          <p:cNvPicPr preferRelativeResize="0"/>
          <p:nvPr/>
        </p:nvPicPr>
        <p:blipFill>
          <a:blip r:embed="rId3">
            <a:alphaModFix/>
          </a:blip>
          <a:stretch>
            <a:fillRect/>
          </a:stretch>
        </p:blipFill>
        <p:spPr>
          <a:xfrm>
            <a:off x="4736600" y="1520750"/>
            <a:ext cx="4101968" cy="3470350"/>
          </a:xfrm>
          <a:prstGeom prst="rect">
            <a:avLst/>
          </a:prstGeom>
          <a:noFill/>
          <a:ln>
            <a:noFill/>
          </a:ln>
        </p:spPr>
      </p:pic>
      <p:pic>
        <p:nvPicPr>
          <p:cNvPr id="285" name="Google Shape;285;p40"/>
          <p:cNvPicPr preferRelativeResize="0"/>
          <p:nvPr/>
        </p:nvPicPr>
        <p:blipFill>
          <a:blip r:embed="rId4">
            <a:alphaModFix/>
          </a:blip>
          <a:stretch>
            <a:fillRect/>
          </a:stretch>
        </p:blipFill>
        <p:spPr>
          <a:xfrm>
            <a:off x="5565450" y="955600"/>
            <a:ext cx="3409950" cy="599552"/>
          </a:xfrm>
          <a:prstGeom prst="rect">
            <a:avLst/>
          </a:prstGeom>
          <a:noFill/>
          <a:ln>
            <a:noFill/>
          </a:ln>
        </p:spPr>
      </p:pic>
      <p:pic>
        <p:nvPicPr>
          <p:cNvPr id="286" name="Google Shape;286;p40"/>
          <p:cNvPicPr preferRelativeResize="0"/>
          <p:nvPr/>
        </p:nvPicPr>
        <p:blipFill>
          <a:blip r:embed="rId5">
            <a:alphaModFix/>
          </a:blip>
          <a:stretch>
            <a:fillRect/>
          </a:stretch>
        </p:blipFill>
        <p:spPr>
          <a:xfrm>
            <a:off x="228600" y="1306550"/>
            <a:ext cx="4431801" cy="301418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nvSpPr>
        <p:spPr>
          <a:xfrm>
            <a:off x="620250" y="537050"/>
            <a:ext cx="72159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Error Analysis - </a:t>
            </a:r>
            <a:r>
              <a:rPr lang="iw" sz="3800">
                <a:solidFill>
                  <a:srgbClr val="333F70"/>
                </a:solidFill>
              </a:rPr>
              <a:t>Test data set</a:t>
            </a:r>
            <a:endParaRPr sz="3800">
              <a:solidFill>
                <a:srgbClr val="333F70"/>
              </a:solidFill>
            </a:endParaRPr>
          </a:p>
        </p:txBody>
      </p:sp>
      <p:pic>
        <p:nvPicPr>
          <p:cNvPr id="292" name="Google Shape;292;p41"/>
          <p:cNvPicPr preferRelativeResize="0"/>
          <p:nvPr/>
        </p:nvPicPr>
        <p:blipFill>
          <a:blip r:embed="rId3">
            <a:alphaModFix/>
          </a:blip>
          <a:stretch>
            <a:fillRect/>
          </a:stretch>
        </p:blipFill>
        <p:spPr>
          <a:xfrm>
            <a:off x="2246725" y="1306550"/>
            <a:ext cx="4650530" cy="3532150"/>
          </a:xfrm>
          <a:prstGeom prst="rect">
            <a:avLst/>
          </a:prstGeom>
          <a:noFill/>
          <a:ln>
            <a:noFill/>
          </a:ln>
        </p:spPr>
      </p:pic>
      <p:pic>
        <p:nvPicPr>
          <p:cNvPr id="293" name="Google Shape;293;p41"/>
          <p:cNvPicPr preferRelativeResize="0"/>
          <p:nvPr/>
        </p:nvPicPr>
        <p:blipFill rotWithShape="1">
          <a:blip r:embed="rId4">
            <a:alphaModFix/>
          </a:blip>
          <a:srcRect b="0" l="0" r="13314" t="0"/>
          <a:stretch/>
        </p:blipFill>
        <p:spPr>
          <a:xfrm>
            <a:off x="7168950" y="270825"/>
            <a:ext cx="1447900" cy="1301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323000" y="363950"/>
            <a:ext cx="4248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3800">
                <a:solidFill>
                  <a:srgbClr val="333F70"/>
                </a:solidFill>
              </a:rPr>
              <a:t>LIAR Dataset</a:t>
            </a:r>
            <a:endParaRPr sz="3800">
              <a:solidFill>
                <a:srgbClr val="333F70"/>
              </a:solidFill>
            </a:endParaRPr>
          </a:p>
        </p:txBody>
      </p:sp>
      <p:pic>
        <p:nvPicPr>
          <p:cNvPr id="70" name="Google Shape;70;p15"/>
          <p:cNvPicPr preferRelativeResize="0"/>
          <p:nvPr/>
        </p:nvPicPr>
        <p:blipFill rotWithShape="1">
          <a:blip r:embed="rId3">
            <a:alphaModFix/>
          </a:blip>
          <a:srcRect b="0" l="0" r="891" t="0"/>
          <a:stretch/>
        </p:blipFill>
        <p:spPr>
          <a:xfrm>
            <a:off x="219350" y="3162450"/>
            <a:ext cx="8760473" cy="1652400"/>
          </a:xfrm>
          <a:prstGeom prst="rect">
            <a:avLst/>
          </a:prstGeom>
          <a:noFill/>
          <a:ln>
            <a:noFill/>
          </a:ln>
        </p:spPr>
      </p:pic>
      <p:pic>
        <p:nvPicPr>
          <p:cNvPr id="71" name="Google Shape;71;p15"/>
          <p:cNvPicPr preferRelativeResize="0"/>
          <p:nvPr/>
        </p:nvPicPr>
        <p:blipFill rotWithShape="1">
          <a:blip r:embed="rId4">
            <a:alphaModFix/>
          </a:blip>
          <a:srcRect b="0" l="0" r="14420" t="0"/>
          <a:stretch/>
        </p:blipFill>
        <p:spPr>
          <a:xfrm>
            <a:off x="685800" y="1438250"/>
            <a:ext cx="7564549" cy="1437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nvSpPr>
        <p:spPr>
          <a:xfrm>
            <a:off x="620250" y="537050"/>
            <a:ext cx="82206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iw" sz="3800">
                <a:solidFill>
                  <a:srgbClr val="333F70"/>
                </a:solidFill>
              </a:rPr>
              <a:t>New Model: Feature Importance</a:t>
            </a:r>
            <a:endParaRPr sz="3800">
              <a:solidFill>
                <a:srgbClr val="333F70"/>
              </a:solidFill>
            </a:endParaRPr>
          </a:p>
        </p:txBody>
      </p:sp>
      <p:pic>
        <p:nvPicPr>
          <p:cNvPr id="299" name="Google Shape;299;p42"/>
          <p:cNvPicPr preferRelativeResize="0"/>
          <p:nvPr/>
        </p:nvPicPr>
        <p:blipFill>
          <a:blip r:embed="rId3">
            <a:alphaModFix/>
          </a:blip>
          <a:stretch>
            <a:fillRect/>
          </a:stretch>
        </p:blipFill>
        <p:spPr>
          <a:xfrm>
            <a:off x="1578263" y="1453075"/>
            <a:ext cx="5987470" cy="3470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nvSpPr>
        <p:spPr>
          <a:xfrm>
            <a:off x="186750" y="1700425"/>
            <a:ext cx="8770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iw" sz="1800">
                <a:latin typeface="Calibri"/>
                <a:ea typeface="Calibri"/>
                <a:cs typeface="Calibri"/>
                <a:sym typeface="Calibri"/>
              </a:rPr>
              <a:t>What are the key features that influence the truthfulness of a statement?</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w" sz="1800">
                <a:latin typeface="Calibri"/>
                <a:ea typeface="Calibri"/>
                <a:cs typeface="Calibri"/>
                <a:sym typeface="Calibri"/>
              </a:rPr>
              <a:t>Can we measure a speaker’s credibility using a credibility score?</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w" sz="1800">
                <a:latin typeface="Calibri"/>
                <a:ea typeface="Calibri"/>
                <a:cs typeface="Calibri"/>
                <a:sym typeface="Calibri"/>
              </a:rPr>
              <a:t>Can we use Doc2Vec embeddings to capture semantic meanings of the text and improve predictions?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w" sz="1800">
                <a:latin typeface="Calibri"/>
                <a:ea typeface="Calibri"/>
                <a:cs typeface="Calibri"/>
                <a:sym typeface="Calibri"/>
              </a:rPr>
              <a:t>How do statement length and complexity correlate with truthfulness?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w" sz="1800">
                <a:latin typeface="Calibri"/>
                <a:ea typeface="Calibri"/>
                <a:cs typeface="Calibri"/>
                <a:sym typeface="Calibri"/>
              </a:rPr>
              <a:t>Can topic modeling help identify patterns between truthful and false statements?</a:t>
            </a:r>
            <a:endParaRPr sz="1800">
              <a:latin typeface="Calibri"/>
              <a:ea typeface="Calibri"/>
              <a:cs typeface="Calibri"/>
              <a:sym typeface="Calibri"/>
            </a:endParaRPr>
          </a:p>
        </p:txBody>
      </p:sp>
      <p:sp>
        <p:nvSpPr>
          <p:cNvPr id="305" name="Google Shape;305;p43"/>
          <p:cNvSpPr txBox="1"/>
          <p:nvPr/>
        </p:nvSpPr>
        <p:spPr>
          <a:xfrm>
            <a:off x="194550" y="465650"/>
            <a:ext cx="6563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Back to </a:t>
            </a:r>
            <a:r>
              <a:rPr lang="iw" sz="3800">
                <a:solidFill>
                  <a:srgbClr val="333F70"/>
                </a:solidFill>
              </a:rPr>
              <a:t>Initial questions :</a:t>
            </a:r>
            <a:endParaRPr sz="3800">
              <a:solidFill>
                <a:srgbClr val="333F70"/>
              </a:solidFill>
            </a:endParaRPr>
          </a:p>
        </p:txBody>
      </p:sp>
      <p:pic>
        <p:nvPicPr>
          <p:cNvPr descr="File:Symbol question group.png - Wikimedia Commons" id="306" name="Google Shape;306;p43"/>
          <p:cNvPicPr preferRelativeResize="0"/>
          <p:nvPr/>
        </p:nvPicPr>
        <p:blipFill>
          <a:blip r:embed="rId3">
            <a:alphaModFix/>
          </a:blip>
          <a:stretch>
            <a:fillRect/>
          </a:stretch>
        </p:blipFill>
        <p:spPr>
          <a:xfrm>
            <a:off x="6844075" y="75613"/>
            <a:ext cx="1549573" cy="15495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4"/>
          <p:cNvPicPr preferRelativeResize="0"/>
          <p:nvPr/>
        </p:nvPicPr>
        <p:blipFill>
          <a:blip r:embed="rId3">
            <a:alphaModFix/>
          </a:blip>
          <a:stretch>
            <a:fillRect/>
          </a:stretch>
        </p:blipFill>
        <p:spPr>
          <a:xfrm>
            <a:off x="0" y="0"/>
            <a:ext cx="9143997" cy="48532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nvSpPr>
        <p:spPr>
          <a:xfrm>
            <a:off x="1786525" y="2389625"/>
            <a:ext cx="5715000" cy="1345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t/>
            </a:r>
            <a:endParaRPr sz="3800">
              <a:solidFill>
                <a:srgbClr val="333F70"/>
              </a:solidFill>
            </a:endParaRPr>
          </a:p>
          <a:p>
            <a:pPr indent="0" lvl="0" marL="0" marR="0" rtl="0" algn="ctr">
              <a:lnSpc>
                <a:spcPct val="115000"/>
              </a:lnSpc>
              <a:spcBef>
                <a:spcPts val="0"/>
              </a:spcBef>
              <a:spcAft>
                <a:spcPts val="0"/>
              </a:spcAft>
              <a:buNone/>
            </a:pPr>
            <a:r>
              <a:t/>
            </a:r>
            <a:endParaRPr sz="3800">
              <a:solidFill>
                <a:srgbClr val="333F70"/>
              </a:solidFill>
            </a:endParaRPr>
          </a:p>
          <a:p>
            <a:pPr indent="0" lvl="0" marL="0" marR="0" rtl="0" algn="ctr">
              <a:lnSpc>
                <a:spcPct val="115000"/>
              </a:lnSpc>
              <a:spcBef>
                <a:spcPts val="0"/>
              </a:spcBef>
              <a:spcAft>
                <a:spcPts val="0"/>
              </a:spcAft>
              <a:buNone/>
            </a:pPr>
            <a:r>
              <a:rPr lang="iw" sz="3800">
                <a:solidFill>
                  <a:srgbClr val="333F70"/>
                </a:solidFill>
              </a:rPr>
              <a:t>Questions?</a:t>
            </a:r>
            <a:endParaRPr sz="3800">
              <a:solidFill>
                <a:srgbClr val="333F70"/>
              </a:solidFill>
            </a:endParaRPr>
          </a:p>
        </p:txBody>
      </p:sp>
      <p:pic>
        <p:nvPicPr>
          <p:cNvPr id="317" name="Google Shape;317;p45"/>
          <p:cNvPicPr preferRelativeResize="0"/>
          <p:nvPr/>
        </p:nvPicPr>
        <p:blipFill>
          <a:blip r:embed="rId3">
            <a:alphaModFix/>
          </a:blip>
          <a:stretch>
            <a:fillRect/>
          </a:stretch>
        </p:blipFill>
        <p:spPr>
          <a:xfrm>
            <a:off x="3342395" y="302025"/>
            <a:ext cx="2603250" cy="2672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0" y="173925"/>
            <a:ext cx="9116600" cy="4892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317900" y="453875"/>
            <a:ext cx="30825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Related Work:</a:t>
            </a:r>
            <a:endParaRPr sz="2000"/>
          </a:p>
        </p:txBody>
      </p:sp>
      <p:pic>
        <p:nvPicPr>
          <p:cNvPr id="82" name="Google Shape;82;p17"/>
          <p:cNvPicPr preferRelativeResize="0"/>
          <p:nvPr/>
        </p:nvPicPr>
        <p:blipFill>
          <a:blip r:embed="rId3">
            <a:alphaModFix/>
          </a:blip>
          <a:stretch>
            <a:fillRect/>
          </a:stretch>
        </p:blipFill>
        <p:spPr>
          <a:xfrm>
            <a:off x="3351199" y="203250"/>
            <a:ext cx="5618501" cy="2189850"/>
          </a:xfrm>
          <a:prstGeom prst="rect">
            <a:avLst/>
          </a:prstGeom>
          <a:noFill/>
          <a:ln>
            <a:noFill/>
          </a:ln>
        </p:spPr>
      </p:pic>
      <p:pic>
        <p:nvPicPr>
          <p:cNvPr id="83" name="Google Shape;83;p17"/>
          <p:cNvPicPr preferRelativeResize="0"/>
          <p:nvPr/>
        </p:nvPicPr>
        <p:blipFill>
          <a:blip r:embed="rId4">
            <a:alphaModFix/>
          </a:blip>
          <a:stretch>
            <a:fillRect/>
          </a:stretch>
        </p:blipFill>
        <p:spPr>
          <a:xfrm>
            <a:off x="288825" y="2693000"/>
            <a:ext cx="7042927" cy="2099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186750" y="1700425"/>
            <a:ext cx="8770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iw" sz="1800">
                <a:latin typeface="Calibri"/>
                <a:ea typeface="Calibri"/>
                <a:cs typeface="Calibri"/>
                <a:sym typeface="Calibri"/>
              </a:rPr>
              <a:t>What are the key features that influence the truthfulness of a statement?</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w" sz="1800">
                <a:latin typeface="Calibri"/>
                <a:ea typeface="Calibri"/>
                <a:cs typeface="Calibri"/>
                <a:sym typeface="Calibri"/>
              </a:rPr>
              <a:t>Can we measure a speaker’s credibility using a credibility score?</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w" sz="1800">
                <a:latin typeface="Calibri"/>
                <a:ea typeface="Calibri"/>
                <a:cs typeface="Calibri"/>
                <a:sym typeface="Calibri"/>
              </a:rPr>
              <a:t>Can we use Doc2Vec embeddings to capture semantic meanings of the text and improve predictions?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w" sz="1800">
                <a:latin typeface="Calibri"/>
                <a:ea typeface="Calibri"/>
                <a:cs typeface="Calibri"/>
                <a:sym typeface="Calibri"/>
              </a:rPr>
              <a:t>How do statement length and complexity correlate with truthfulness?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w" sz="1800">
                <a:latin typeface="Calibri"/>
                <a:ea typeface="Calibri"/>
                <a:cs typeface="Calibri"/>
                <a:sym typeface="Calibri"/>
              </a:rPr>
              <a:t>Can topic modeling help identify patterns between truthful and false statements?</a:t>
            </a:r>
            <a:endParaRPr sz="1800">
              <a:latin typeface="Calibri"/>
              <a:ea typeface="Calibri"/>
              <a:cs typeface="Calibri"/>
              <a:sym typeface="Calibri"/>
            </a:endParaRPr>
          </a:p>
        </p:txBody>
      </p:sp>
      <p:sp>
        <p:nvSpPr>
          <p:cNvPr id="89" name="Google Shape;89;p18"/>
          <p:cNvSpPr txBox="1"/>
          <p:nvPr/>
        </p:nvSpPr>
        <p:spPr>
          <a:xfrm>
            <a:off x="194550" y="465650"/>
            <a:ext cx="52743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Initial </a:t>
            </a:r>
            <a:r>
              <a:rPr lang="iw" sz="3800">
                <a:solidFill>
                  <a:srgbClr val="333F70"/>
                </a:solidFill>
              </a:rPr>
              <a:t>questions</a:t>
            </a:r>
            <a:r>
              <a:rPr lang="iw" sz="3800">
                <a:solidFill>
                  <a:srgbClr val="333F70"/>
                </a:solidFill>
              </a:rPr>
              <a:t> </a:t>
            </a:r>
            <a:r>
              <a:rPr lang="iw" sz="3800">
                <a:solidFill>
                  <a:srgbClr val="333F70"/>
                </a:solidFill>
              </a:rPr>
              <a:t>:</a:t>
            </a:r>
            <a:endParaRPr sz="3800">
              <a:solidFill>
                <a:srgbClr val="333F70"/>
              </a:solidFill>
            </a:endParaRPr>
          </a:p>
        </p:txBody>
      </p:sp>
      <p:pic>
        <p:nvPicPr>
          <p:cNvPr descr="File:Symbol question group.png - Wikimedia Commons" id="90" name="Google Shape;90;p18"/>
          <p:cNvPicPr preferRelativeResize="0"/>
          <p:nvPr/>
        </p:nvPicPr>
        <p:blipFill>
          <a:blip r:embed="rId3">
            <a:alphaModFix/>
          </a:blip>
          <a:stretch>
            <a:fillRect/>
          </a:stretch>
        </p:blipFill>
        <p:spPr>
          <a:xfrm>
            <a:off x="6844075" y="75613"/>
            <a:ext cx="1549573" cy="15495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nvSpPr>
        <p:spPr>
          <a:xfrm>
            <a:off x="772800" y="1296950"/>
            <a:ext cx="815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2000">
                <a:latin typeface="Calibri"/>
                <a:ea typeface="Calibri"/>
                <a:cs typeface="Calibri"/>
                <a:sym typeface="Calibri"/>
              </a:rPr>
              <a:t>To detect fake news by predicting the Truthfulness of the statements.</a:t>
            </a:r>
            <a:endParaRPr sz="2000">
              <a:latin typeface="Calibri"/>
              <a:ea typeface="Calibri"/>
              <a:cs typeface="Calibri"/>
              <a:sym typeface="Calibri"/>
            </a:endParaRPr>
          </a:p>
        </p:txBody>
      </p:sp>
      <p:pic>
        <p:nvPicPr>
          <p:cNvPr id="96" name="Google Shape;96;p19"/>
          <p:cNvPicPr preferRelativeResize="0"/>
          <p:nvPr/>
        </p:nvPicPr>
        <p:blipFill>
          <a:blip r:embed="rId3">
            <a:alphaModFix/>
          </a:blip>
          <a:stretch>
            <a:fillRect/>
          </a:stretch>
        </p:blipFill>
        <p:spPr>
          <a:xfrm>
            <a:off x="5997000" y="2104850"/>
            <a:ext cx="2913000" cy="2930650"/>
          </a:xfrm>
          <a:prstGeom prst="rect">
            <a:avLst/>
          </a:prstGeom>
          <a:noFill/>
          <a:ln>
            <a:noFill/>
          </a:ln>
        </p:spPr>
      </p:pic>
      <p:sp>
        <p:nvSpPr>
          <p:cNvPr id="97" name="Google Shape;97;p19"/>
          <p:cNvSpPr/>
          <p:nvPr/>
        </p:nvSpPr>
        <p:spPr>
          <a:xfrm>
            <a:off x="6475575" y="3078273"/>
            <a:ext cx="879000" cy="21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highlight>
                <a:srgbClr val="FF0000"/>
              </a:highlight>
            </a:endParaRPr>
          </a:p>
        </p:txBody>
      </p:sp>
      <p:sp>
        <p:nvSpPr>
          <p:cNvPr id="98" name="Google Shape;98;p19"/>
          <p:cNvSpPr txBox="1"/>
          <p:nvPr/>
        </p:nvSpPr>
        <p:spPr>
          <a:xfrm>
            <a:off x="194550" y="465650"/>
            <a:ext cx="27213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Main Goal:</a:t>
            </a:r>
            <a:endParaRPr sz="3800">
              <a:solidFill>
                <a:srgbClr val="333F70"/>
              </a:solidFill>
            </a:endParaRPr>
          </a:p>
        </p:txBody>
      </p:sp>
      <p:pic>
        <p:nvPicPr>
          <p:cNvPr id="99" name="Google Shape;99;p19"/>
          <p:cNvPicPr preferRelativeResize="0"/>
          <p:nvPr/>
        </p:nvPicPr>
        <p:blipFill>
          <a:blip r:embed="rId4">
            <a:alphaModFix/>
          </a:blip>
          <a:stretch>
            <a:fillRect/>
          </a:stretch>
        </p:blipFill>
        <p:spPr>
          <a:xfrm>
            <a:off x="610325" y="1899350"/>
            <a:ext cx="4125133" cy="3049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nvSpPr>
        <p:spPr>
          <a:xfrm>
            <a:off x="315950" y="324125"/>
            <a:ext cx="724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F</a:t>
            </a:r>
            <a:r>
              <a:rPr lang="iw" sz="3800">
                <a:solidFill>
                  <a:srgbClr val="333F70"/>
                </a:solidFill>
              </a:rPr>
              <a:t>eature</a:t>
            </a:r>
            <a:r>
              <a:rPr lang="iw" sz="3800">
                <a:solidFill>
                  <a:srgbClr val="333F70"/>
                </a:solidFill>
              </a:rPr>
              <a:t> E</a:t>
            </a:r>
            <a:r>
              <a:rPr lang="iw" sz="3800">
                <a:solidFill>
                  <a:srgbClr val="333F70"/>
                </a:solidFill>
              </a:rPr>
              <a:t>ngineering</a:t>
            </a:r>
            <a:r>
              <a:rPr lang="iw" sz="3800">
                <a:solidFill>
                  <a:srgbClr val="333F70"/>
                </a:solidFill>
              </a:rPr>
              <a:t> :</a:t>
            </a:r>
            <a:endParaRPr sz="3800">
              <a:solidFill>
                <a:srgbClr val="333F70"/>
              </a:solidFill>
            </a:endParaRPr>
          </a:p>
        </p:txBody>
      </p:sp>
      <p:sp>
        <p:nvSpPr>
          <p:cNvPr id="105" name="Google Shape;105;p20"/>
          <p:cNvSpPr txBox="1"/>
          <p:nvPr/>
        </p:nvSpPr>
        <p:spPr>
          <a:xfrm>
            <a:off x="315950" y="892925"/>
            <a:ext cx="7009500" cy="14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1800">
                <a:solidFill>
                  <a:schemeClr val="dk1"/>
                </a:solidFill>
              </a:rPr>
              <a:t>Converting  </a:t>
            </a:r>
            <a:r>
              <a:rPr lang="iw" sz="1800">
                <a:solidFill>
                  <a:schemeClr val="dk1"/>
                </a:solidFill>
              </a:rPr>
              <a:t>categorical</a:t>
            </a:r>
            <a:r>
              <a:rPr lang="iw" sz="1800">
                <a:solidFill>
                  <a:schemeClr val="dk1"/>
                </a:solidFill>
              </a:rPr>
              <a:t> </a:t>
            </a:r>
            <a:r>
              <a:rPr lang="iw" sz="1800">
                <a:solidFill>
                  <a:schemeClr val="dk1"/>
                </a:solidFill>
              </a:rPr>
              <a:t>features, </a:t>
            </a:r>
            <a:r>
              <a:rPr lang="iw" sz="1800">
                <a:solidFill>
                  <a:schemeClr val="dk1"/>
                </a:solidFill>
              </a:rPr>
              <a:t>to numeric features: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06" name="Google Shape;106;p20"/>
          <p:cNvSpPr txBox="1"/>
          <p:nvPr/>
        </p:nvSpPr>
        <p:spPr>
          <a:xfrm>
            <a:off x="4352526" y="1448525"/>
            <a:ext cx="3963900" cy="1212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1200"/>
              </a:spcBef>
              <a:spcAft>
                <a:spcPts val="0"/>
              </a:spcAft>
              <a:buNone/>
            </a:pPr>
            <a:r>
              <a:rPr b="1" lang="iw">
                <a:solidFill>
                  <a:schemeClr val="dk1"/>
                </a:solidFill>
              </a:rPr>
              <a:t>Doc2Vec Embedding:</a:t>
            </a:r>
            <a:endParaRPr b="1">
              <a:solidFill>
                <a:schemeClr val="dk1"/>
              </a:solidFill>
            </a:endParaRPr>
          </a:p>
          <a:p>
            <a:pPr indent="-317500" lvl="0" marL="914400" rtl="0" algn="l">
              <a:lnSpc>
                <a:spcPct val="100000"/>
              </a:lnSpc>
              <a:spcBef>
                <a:spcPts val="1200"/>
              </a:spcBef>
              <a:spcAft>
                <a:spcPts val="0"/>
              </a:spcAft>
              <a:buClr>
                <a:schemeClr val="dk1"/>
              </a:buClr>
              <a:buSzPts val="1400"/>
              <a:buChar char="●"/>
            </a:pPr>
            <a:r>
              <a:rPr b="1" lang="iw">
                <a:solidFill>
                  <a:schemeClr val="dk1"/>
                </a:solidFill>
              </a:rPr>
              <a:t>Subject</a:t>
            </a:r>
            <a:endParaRPr>
              <a:solidFill>
                <a:schemeClr val="dk1"/>
              </a:solidFill>
            </a:endParaRPr>
          </a:p>
          <a:p>
            <a:pPr indent="-317500" lvl="0" marL="914400" rtl="0" algn="l">
              <a:lnSpc>
                <a:spcPct val="100000"/>
              </a:lnSpc>
              <a:spcBef>
                <a:spcPts val="0"/>
              </a:spcBef>
              <a:spcAft>
                <a:spcPts val="0"/>
              </a:spcAft>
              <a:buClr>
                <a:schemeClr val="dk1"/>
              </a:buClr>
              <a:buSzPts val="1400"/>
              <a:buChar char="●"/>
            </a:pPr>
            <a:r>
              <a:rPr b="1" lang="iw">
                <a:solidFill>
                  <a:schemeClr val="dk1"/>
                </a:solidFill>
              </a:rPr>
              <a:t>Job Title</a:t>
            </a:r>
            <a:endParaRPr>
              <a:solidFill>
                <a:schemeClr val="dk1"/>
              </a:solidFill>
            </a:endParaRPr>
          </a:p>
          <a:p>
            <a:pPr indent="-317500" lvl="0" marL="914400" rtl="0" algn="l">
              <a:lnSpc>
                <a:spcPct val="100000"/>
              </a:lnSpc>
              <a:spcBef>
                <a:spcPts val="0"/>
              </a:spcBef>
              <a:spcAft>
                <a:spcPts val="0"/>
              </a:spcAft>
              <a:buClr>
                <a:schemeClr val="dk1"/>
              </a:buClr>
              <a:buSzPts val="1400"/>
              <a:buChar char="●"/>
            </a:pPr>
            <a:r>
              <a:rPr b="1" lang="iw">
                <a:solidFill>
                  <a:schemeClr val="dk1"/>
                </a:solidFill>
              </a:rPr>
              <a:t>Context</a:t>
            </a:r>
            <a:endParaRPr b="1">
              <a:solidFill>
                <a:schemeClr val="dk1"/>
              </a:solidFill>
            </a:endParaRPr>
          </a:p>
        </p:txBody>
      </p:sp>
      <p:pic>
        <p:nvPicPr>
          <p:cNvPr id="107" name="Google Shape;107;p20"/>
          <p:cNvPicPr preferRelativeResize="0"/>
          <p:nvPr/>
        </p:nvPicPr>
        <p:blipFill>
          <a:blip r:embed="rId3">
            <a:alphaModFix/>
          </a:blip>
          <a:stretch>
            <a:fillRect/>
          </a:stretch>
        </p:blipFill>
        <p:spPr>
          <a:xfrm>
            <a:off x="4914640" y="2571750"/>
            <a:ext cx="3487035" cy="2092200"/>
          </a:xfrm>
          <a:prstGeom prst="rect">
            <a:avLst/>
          </a:prstGeom>
          <a:noFill/>
          <a:ln>
            <a:noFill/>
          </a:ln>
        </p:spPr>
      </p:pic>
      <p:sp>
        <p:nvSpPr>
          <p:cNvPr id="108" name="Google Shape;108;p20"/>
          <p:cNvSpPr txBox="1"/>
          <p:nvPr/>
        </p:nvSpPr>
        <p:spPr>
          <a:xfrm>
            <a:off x="405988" y="1448525"/>
            <a:ext cx="3731400" cy="12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iw">
                <a:solidFill>
                  <a:schemeClr val="dk1"/>
                </a:solidFill>
              </a:rPr>
              <a:t>Label Encoding:</a:t>
            </a:r>
            <a:endParaRPr b="1">
              <a:solidFill>
                <a:schemeClr val="dk1"/>
              </a:solidFill>
            </a:endParaRPr>
          </a:p>
          <a:p>
            <a:pPr indent="-317500" lvl="0" marL="457200" rtl="0" algn="l">
              <a:lnSpc>
                <a:spcPct val="100000"/>
              </a:lnSpc>
              <a:spcBef>
                <a:spcPts val="1200"/>
              </a:spcBef>
              <a:spcAft>
                <a:spcPts val="0"/>
              </a:spcAft>
              <a:buClr>
                <a:schemeClr val="dk1"/>
              </a:buClr>
              <a:buSzPts val="1400"/>
              <a:buChar char="●"/>
            </a:pPr>
            <a:r>
              <a:rPr b="1" lang="iw">
                <a:solidFill>
                  <a:schemeClr val="dk1"/>
                </a:solidFill>
              </a:rPr>
              <a:t>Party</a:t>
            </a:r>
            <a:endParaRPr b="1">
              <a:solidFill>
                <a:schemeClr val="dk1"/>
              </a:solidFill>
            </a:endParaRPr>
          </a:p>
        </p:txBody>
      </p:sp>
      <p:pic>
        <p:nvPicPr>
          <p:cNvPr id="109" name="Google Shape;109;p20"/>
          <p:cNvPicPr preferRelativeResize="0"/>
          <p:nvPr/>
        </p:nvPicPr>
        <p:blipFill>
          <a:blip r:embed="rId4">
            <a:alphaModFix/>
          </a:blip>
          <a:stretch>
            <a:fillRect/>
          </a:stretch>
        </p:blipFill>
        <p:spPr>
          <a:xfrm>
            <a:off x="484063" y="3016025"/>
            <a:ext cx="2277574" cy="1309900"/>
          </a:xfrm>
          <a:prstGeom prst="rect">
            <a:avLst/>
          </a:prstGeom>
          <a:noFill/>
          <a:ln>
            <a:noFill/>
          </a:ln>
        </p:spPr>
      </p:pic>
      <p:sp>
        <p:nvSpPr>
          <p:cNvPr id="110" name="Google Shape;110;p20"/>
          <p:cNvSpPr txBox="1"/>
          <p:nvPr/>
        </p:nvSpPr>
        <p:spPr>
          <a:xfrm>
            <a:off x="4572001" y="4663950"/>
            <a:ext cx="4380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1200">
                <a:solidFill>
                  <a:srgbClr val="404040"/>
                </a:solidFill>
                <a:highlight>
                  <a:srgbClr val="FCFCFC"/>
                </a:highlight>
              </a:rPr>
              <a:t>Distributed Representations of Sentences and Documents, Le and Mikolov (2014) </a:t>
            </a:r>
            <a:r>
              <a:rPr lang="iw" sz="1200" u="sng">
                <a:solidFill>
                  <a:schemeClr val="hlink"/>
                </a:solidFill>
                <a:highlight>
                  <a:srgbClr val="FCFCFC"/>
                </a:highlight>
                <a:hlinkClick r:id="rId5"/>
              </a:rPr>
              <a:t>https://proceedings.mlr.press/v32/le14.pdf</a:t>
            </a:r>
            <a:r>
              <a:rPr lang="iw" sz="1200">
                <a:solidFill>
                  <a:srgbClr val="404040"/>
                </a:solidFill>
                <a:highlight>
                  <a:srgbClr val="FCFCFC"/>
                </a:highlight>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nvSpPr>
        <p:spPr>
          <a:xfrm>
            <a:off x="315950" y="171725"/>
            <a:ext cx="8199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w" sz="3800">
                <a:solidFill>
                  <a:srgbClr val="333F70"/>
                </a:solidFill>
              </a:rPr>
              <a:t>Feature Engineering :</a:t>
            </a:r>
            <a:endParaRPr sz="3800">
              <a:solidFill>
                <a:srgbClr val="333F70"/>
              </a:solidFill>
            </a:endParaRPr>
          </a:p>
          <a:p>
            <a:pPr indent="0" lvl="0" marL="0" marR="0" rtl="0" algn="l">
              <a:lnSpc>
                <a:spcPct val="100000"/>
              </a:lnSpc>
              <a:spcBef>
                <a:spcPts val="0"/>
              </a:spcBef>
              <a:spcAft>
                <a:spcPts val="0"/>
              </a:spcAft>
              <a:buNone/>
            </a:pPr>
            <a:r>
              <a:rPr lang="iw" sz="1600">
                <a:solidFill>
                  <a:schemeClr val="dk2"/>
                </a:solidFill>
              </a:rPr>
              <a:t>Subject, Doc2Vec DBOW (Distributed Bag of Words)</a:t>
            </a:r>
            <a:endParaRPr sz="2000"/>
          </a:p>
        </p:txBody>
      </p:sp>
      <p:pic>
        <p:nvPicPr>
          <p:cNvPr id="116" name="Google Shape;116;p21"/>
          <p:cNvPicPr preferRelativeResize="0"/>
          <p:nvPr/>
        </p:nvPicPr>
        <p:blipFill>
          <a:blip r:embed="rId3">
            <a:alphaModFix/>
          </a:blip>
          <a:stretch>
            <a:fillRect/>
          </a:stretch>
        </p:blipFill>
        <p:spPr>
          <a:xfrm>
            <a:off x="1871075" y="1187525"/>
            <a:ext cx="5089648" cy="3955975"/>
          </a:xfrm>
          <a:prstGeom prst="rect">
            <a:avLst/>
          </a:prstGeom>
          <a:noFill/>
          <a:ln>
            <a:noFill/>
          </a:ln>
        </p:spPr>
      </p:pic>
      <p:sp>
        <p:nvSpPr>
          <p:cNvPr id="117" name="Google Shape;117;p21"/>
          <p:cNvSpPr/>
          <p:nvPr/>
        </p:nvSpPr>
        <p:spPr>
          <a:xfrm>
            <a:off x="2740125" y="1377450"/>
            <a:ext cx="1282200" cy="375600"/>
          </a:xfrm>
          <a:prstGeom prst="roundRect">
            <a:avLst>
              <a:gd fmla="val 16667" name="adj"/>
            </a:avLst>
          </a:prstGeom>
          <a:no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21"/>
          <p:cNvSpPr/>
          <p:nvPr/>
        </p:nvSpPr>
        <p:spPr>
          <a:xfrm>
            <a:off x="5616175" y="3410675"/>
            <a:ext cx="1282200" cy="567900"/>
          </a:xfrm>
          <a:prstGeom prst="roundRect">
            <a:avLst>
              <a:gd fmla="val 16667" name="adj"/>
            </a:avLst>
          </a:prstGeom>
          <a:no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21"/>
          <p:cNvSpPr/>
          <p:nvPr/>
        </p:nvSpPr>
        <p:spPr>
          <a:xfrm>
            <a:off x="4937850" y="2102500"/>
            <a:ext cx="1597800" cy="3756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21"/>
          <p:cNvSpPr/>
          <p:nvPr/>
        </p:nvSpPr>
        <p:spPr>
          <a:xfrm>
            <a:off x="2306350" y="2295850"/>
            <a:ext cx="955800" cy="1114800"/>
          </a:xfrm>
          <a:prstGeom prst="roundRect">
            <a:avLst>
              <a:gd fmla="val 16667" name="adj"/>
            </a:avLst>
          </a:prstGeom>
          <a:no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1"/>
          <p:cNvSpPr/>
          <p:nvPr/>
        </p:nvSpPr>
        <p:spPr>
          <a:xfrm>
            <a:off x="3942150" y="2925325"/>
            <a:ext cx="995700" cy="413400"/>
          </a:xfrm>
          <a:prstGeom prst="roundRect">
            <a:avLst>
              <a:gd fmla="val 16667" name="adj"/>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